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2939-45FE-4B7D-901E-D7FC5E07753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B75F-AD56-4457-AC88-7AF2795AC1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B75F-AD56-4457-AC88-7AF2795AC1C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F468-BE22-48BE-8C95-9B0F7B90D04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E2D1-8CF4-40F5-A0C1-AD39170C0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ocuments\Youcam\Capture_20210720_3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image" Target="../media/image3.png"/><Relationship Id="rId2" Type="http://schemas.openxmlformats.org/officeDocument/2006/relationships/audio" Target="../media/audio2.wav"/><Relationship Id="rId16" Type="http://schemas.openxmlformats.org/officeDocument/2006/relationships/image" Target="../media/image2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5" Type="http://schemas.openxmlformats.org/officeDocument/2006/relationships/audio" Target="../media/audio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audio" Target="../media/audio1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10" Type="http://schemas.openxmlformats.org/officeDocument/2006/relationships/image" Target="../media/image4.png"/><Relationship Id="rId4" Type="http://schemas.openxmlformats.org/officeDocument/2006/relationships/audio" Target="../media/audio18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4.png"/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12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audio" Target="../media/audio26.wav"/><Relationship Id="rId11" Type="http://schemas.openxmlformats.org/officeDocument/2006/relationships/slideLayout" Target="../slideLayouts/slideLayout2.xml"/><Relationship Id="rId5" Type="http://schemas.openxmlformats.org/officeDocument/2006/relationships/audio" Target="../media/audio25.wav"/><Relationship Id="rId10" Type="http://schemas.openxmlformats.org/officeDocument/2006/relationships/audio" Target="../media/audio30.wav"/><Relationship Id="rId4" Type="http://schemas.openxmlformats.org/officeDocument/2006/relationships/audio" Target="../media/audio24.wav"/><Relationship Id="rId9" Type="http://schemas.openxmlformats.org/officeDocument/2006/relationships/audio" Target="../media/audio2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3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audio" Target="../media/audio36.wav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/>
          <a:lstStyle/>
          <a:p>
            <a:r>
              <a:rPr lang="en-US" dirty="0" smtClean="0"/>
              <a:t>Simple sentences cont’d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Luganda</a:t>
            </a:r>
            <a:r>
              <a:rPr lang="en-US" dirty="0" smtClean="0"/>
              <a:t>, the noun- verb (subject- predicate) sentences are greatly supported by pronouns and these are based on the noun class in which the given subject falls.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Mu – </a:t>
            </a:r>
            <a:r>
              <a:rPr lang="en-US" dirty="0" err="1" smtClean="0"/>
              <a:t>Ba</a:t>
            </a:r>
            <a:endParaRPr lang="en-US" dirty="0" smtClean="0"/>
          </a:p>
          <a:p>
            <a:r>
              <a:rPr lang="en-US" dirty="0" smtClean="0"/>
              <a:t>Nouns in this class have class prefix ‘mu’ in singular  and class prefix ‘</a:t>
            </a:r>
            <a:r>
              <a:rPr lang="en-US" dirty="0" err="1" smtClean="0"/>
              <a:t>ba</a:t>
            </a:r>
            <a:r>
              <a:rPr lang="en-US" dirty="0" smtClean="0"/>
              <a:t>’ in plural</a:t>
            </a:r>
          </a:p>
        </p:txBody>
      </p:sp>
      <p:pic>
        <p:nvPicPr>
          <p:cNvPr id="4" name="Capture_20210720_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1930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Singular                                  Plural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sajja</a:t>
            </a:r>
            <a:r>
              <a:rPr lang="en-US" dirty="0" smtClean="0"/>
              <a:t>    -      Man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sajja</a:t>
            </a:r>
            <a:r>
              <a:rPr lang="en-US" dirty="0" smtClean="0"/>
              <a:t>     -   Men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kazi</a:t>
            </a:r>
            <a:r>
              <a:rPr lang="en-US" dirty="0" smtClean="0"/>
              <a:t>      -     Woman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kazi</a:t>
            </a:r>
            <a:r>
              <a:rPr lang="en-US" dirty="0" smtClean="0"/>
              <a:t>        -Women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guzi</a:t>
            </a:r>
            <a:r>
              <a:rPr lang="en-US" dirty="0" smtClean="0"/>
              <a:t>      -    Buyer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guzi</a:t>
            </a:r>
            <a:r>
              <a:rPr lang="en-US" dirty="0" smtClean="0"/>
              <a:t>       -  Buyers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lenzi</a:t>
            </a:r>
            <a:r>
              <a:rPr lang="en-US" dirty="0" smtClean="0"/>
              <a:t>     -    Boy  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lenzi</a:t>
            </a:r>
            <a:r>
              <a:rPr lang="en-US" dirty="0" smtClean="0"/>
              <a:t>      -  Boys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bbi</a:t>
            </a:r>
            <a:r>
              <a:rPr lang="en-US" dirty="0" smtClean="0"/>
              <a:t>        -  Thief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bbi</a:t>
            </a:r>
            <a:r>
              <a:rPr lang="en-US" dirty="0" smtClean="0"/>
              <a:t>          -Thieves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bazzi</a:t>
            </a:r>
            <a:r>
              <a:rPr lang="en-US" dirty="0" smtClean="0"/>
              <a:t>     -  Carpenter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bazzi</a:t>
            </a:r>
            <a:r>
              <a:rPr lang="en-US" dirty="0" smtClean="0"/>
              <a:t>   Carpenters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yimbi</a:t>
            </a:r>
            <a:r>
              <a:rPr lang="en-US" dirty="0" smtClean="0"/>
              <a:t>     -   Singer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yimbi</a:t>
            </a:r>
            <a:r>
              <a:rPr lang="en-US" dirty="0" smtClean="0"/>
              <a:t>     -Singers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19812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2514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3048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3657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4267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/>
          <a:stretch>
            <a:fillRect/>
          </a:stretch>
        </p:blipFill>
        <p:spPr>
          <a:xfrm>
            <a:off x="2362200" y="4876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/>
          <a:stretch>
            <a:fillRect/>
          </a:stretch>
        </p:blipFill>
        <p:spPr>
          <a:xfrm>
            <a:off x="2514600" y="5410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7"/>
          <a:stretch>
            <a:fillRect/>
          </a:stretch>
        </p:blipFill>
        <p:spPr>
          <a:xfrm>
            <a:off x="6705600" y="1981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/>
          <a:stretch>
            <a:fillRect/>
          </a:stretch>
        </p:blipFill>
        <p:spPr>
          <a:xfrm>
            <a:off x="6629400" y="2514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6"/>
          <a:stretch>
            <a:fillRect/>
          </a:stretch>
        </p:blipFill>
        <p:spPr>
          <a:xfrm>
            <a:off x="6629400" y="31242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6"/>
          <a:stretch>
            <a:fillRect/>
          </a:stretch>
        </p:blipFill>
        <p:spPr>
          <a:xfrm>
            <a:off x="6705600" y="3657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16"/>
          <a:stretch>
            <a:fillRect/>
          </a:stretch>
        </p:blipFill>
        <p:spPr>
          <a:xfrm>
            <a:off x="6477000" y="42672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16"/>
          <a:stretch>
            <a:fillRect/>
          </a:stretch>
        </p:blipFill>
        <p:spPr>
          <a:xfrm>
            <a:off x="6477000" y="4876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16"/>
          <a:stretch>
            <a:fillRect/>
          </a:stretch>
        </p:blipFill>
        <p:spPr>
          <a:xfrm>
            <a:off x="67818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7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2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6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Simple sentences with  MU- BA class subjects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r>
              <a:rPr lang="en-US" u="sng" dirty="0" err="1" smtClean="0"/>
              <a:t>Omulenzi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soma</a:t>
            </a:r>
            <a:r>
              <a:rPr lang="en-US" dirty="0" smtClean="0"/>
              <a:t>.        The boy is reading.                    </a:t>
            </a:r>
            <a:r>
              <a:rPr lang="en-US" u="sng" dirty="0" err="1" smtClean="0"/>
              <a:t>Abalenzi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soma</a:t>
            </a:r>
            <a:r>
              <a:rPr lang="en-US" dirty="0" smtClean="0"/>
              <a:t>.        The boys are reading.</a:t>
            </a:r>
          </a:p>
          <a:p>
            <a:endParaRPr lang="en-US" dirty="0"/>
          </a:p>
          <a:p>
            <a:r>
              <a:rPr lang="en-US" dirty="0" err="1" smtClean="0"/>
              <a:t>Omubbi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dduka</a:t>
            </a:r>
            <a:r>
              <a:rPr lang="en-US" dirty="0" smtClean="0"/>
              <a:t>.         The thief is running away.</a:t>
            </a:r>
          </a:p>
          <a:p>
            <a:r>
              <a:rPr lang="en-US" dirty="0" err="1" smtClean="0"/>
              <a:t>Ababbi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dduka</a:t>
            </a:r>
            <a:r>
              <a:rPr lang="en-US" dirty="0" smtClean="0"/>
              <a:t>.     The thieves are running away.</a:t>
            </a:r>
          </a:p>
          <a:p>
            <a:endParaRPr lang="en-US" dirty="0"/>
          </a:p>
          <a:p>
            <a:r>
              <a:rPr lang="en-US" dirty="0" err="1" smtClean="0"/>
              <a:t>Omuvubi</a:t>
            </a:r>
            <a:r>
              <a:rPr lang="en-US" dirty="0" smtClean="0"/>
              <a:t> </a:t>
            </a:r>
            <a:r>
              <a:rPr lang="en-US" dirty="0" err="1" smtClean="0"/>
              <a:t>avuba</a:t>
            </a:r>
            <a:r>
              <a:rPr lang="en-US" dirty="0" smtClean="0"/>
              <a:t>.       The fisherman is fishing</a:t>
            </a:r>
          </a:p>
          <a:p>
            <a:r>
              <a:rPr lang="en-US" dirty="0" err="1" smtClean="0"/>
              <a:t>Abavubi</a:t>
            </a:r>
            <a:r>
              <a:rPr lang="en-US" dirty="0" smtClean="0"/>
              <a:t> </a:t>
            </a:r>
            <a:r>
              <a:rPr lang="en-US" dirty="0" err="1" smtClean="0"/>
              <a:t>bavuba</a:t>
            </a:r>
            <a:r>
              <a:rPr lang="en-US" dirty="0" smtClean="0"/>
              <a:t>.        The fishermen are fishing.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/>
          <a:stretch>
            <a:fillRect/>
          </a:stretch>
        </p:blipFill>
        <p:spPr>
          <a:xfrm>
            <a:off x="3657600" y="1219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/>
          <a:stretch>
            <a:fillRect/>
          </a:stretch>
        </p:blipFill>
        <p:spPr>
          <a:xfrm>
            <a:off x="3733800" y="17526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/>
          <a:stretch>
            <a:fillRect/>
          </a:stretch>
        </p:blipFill>
        <p:spPr>
          <a:xfrm>
            <a:off x="3505200" y="2895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9"/>
          <a:stretch>
            <a:fillRect/>
          </a:stretch>
        </p:blipFill>
        <p:spPr>
          <a:xfrm>
            <a:off x="3581400" y="3429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9"/>
          <a:stretch>
            <a:fillRect/>
          </a:stretch>
        </p:blipFill>
        <p:spPr>
          <a:xfrm>
            <a:off x="3657600" y="4648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9"/>
          <a:stretch>
            <a:fillRect/>
          </a:stretch>
        </p:blipFill>
        <p:spPr>
          <a:xfrm>
            <a:off x="36576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Simple sentences with MU- </a:t>
            </a:r>
            <a:r>
              <a:rPr lang="en-US" sz="3200" dirty="0"/>
              <a:t>M</a:t>
            </a:r>
            <a:r>
              <a:rPr lang="en-US" sz="3200" dirty="0" smtClean="0"/>
              <a:t>I class subjects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Nouns in this category have prefix ‘mu’ on the noun root in singular and prefix ‘mi’ for their plural forms.</a:t>
            </a:r>
          </a:p>
          <a:p>
            <a:r>
              <a:rPr lang="en-US" dirty="0" smtClean="0"/>
              <a:t>These nouns take pronoun ‘</a:t>
            </a:r>
            <a:r>
              <a:rPr lang="en-US" dirty="0" err="1" smtClean="0"/>
              <a:t>gu</a:t>
            </a:r>
            <a:r>
              <a:rPr lang="en-US" dirty="0" smtClean="0"/>
              <a:t>’ in singular and ‘</a:t>
            </a:r>
            <a:r>
              <a:rPr lang="en-US" dirty="0" err="1" smtClean="0"/>
              <a:t>gi</a:t>
            </a:r>
            <a:r>
              <a:rPr lang="en-US" dirty="0" smtClean="0"/>
              <a:t>’ in plural</a:t>
            </a:r>
          </a:p>
          <a:p>
            <a:r>
              <a:rPr lang="en-US" dirty="0" smtClean="0"/>
              <a:t>When constructing a simple sentences with  nouns in this category, prefix ‘</a:t>
            </a:r>
            <a:r>
              <a:rPr lang="en-US" dirty="0" err="1" smtClean="0"/>
              <a:t>gu</a:t>
            </a:r>
            <a:r>
              <a:rPr lang="en-US" dirty="0" smtClean="0"/>
              <a:t>’ is added to the verb root when the subject is in singular and ‘</a:t>
            </a:r>
            <a:r>
              <a:rPr lang="en-US" dirty="0" err="1" smtClean="0"/>
              <a:t>gi</a:t>
            </a:r>
            <a:r>
              <a:rPr lang="en-US" dirty="0" smtClean="0"/>
              <a:t>’ added to the verb root when the subject is in plural.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nouns in Mu- Mi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2980" cy="4525963"/>
          </a:xfrm>
        </p:spPr>
        <p:txBody>
          <a:bodyPr/>
          <a:lstStyle/>
          <a:p>
            <a:r>
              <a:rPr lang="en-US" dirty="0" smtClean="0"/>
              <a:t>Singular                                 Plural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ti</a:t>
            </a:r>
            <a:r>
              <a:rPr lang="en-US" dirty="0" smtClean="0"/>
              <a:t>             - Tree  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ti</a:t>
            </a:r>
            <a:r>
              <a:rPr lang="en-US" dirty="0" smtClean="0"/>
              <a:t>                - Trees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yembe</a:t>
            </a:r>
            <a:r>
              <a:rPr lang="en-US" dirty="0" smtClean="0"/>
              <a:t>    - Mango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yembe</a:t>
            </a:r>
            <a:r>
              <a:rPr lang="en-US" dirty="0" smtClean="0"/>
              <a:t>    - mangoes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vule</a:t>
            </a:r>
            <a:r>
              <a:rPr lang="en-US" dirty="0" smtClean="0"/>
              <a:t>         - </a:t>
            </a:r>
            <a:r>
              <a:rPr lang="en-US" dirty="0" err="1" smtClean="0"/>
              <a:t>Mvule</a:t>
            </a:r>
            <a:r>
              <a:rPr lang="en-US" dirty="0" smtClean="0"/>
              <a:t> tree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vule</a:t>
            </a:r>
            <a:r>
              <a:rPr lang="en-US" dirty="0" smtClean="0"/>
              <a:t>     -</a:t>
            </a:r>
            <a:r>
              <a:rPr lang="en-US" dirty="0" err="1" smtClean="0"/>
              <a:t>Mvule</a:t>
            </a:r>
            <a:r>
              <a:rPr lang="en-US" dirty="0" smtClean="0"/>
              <a:t> trees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ggo</a:t>
            </a:r>
            <a:r>
              <a:rPr lang="en-US" dirty="0" smtClean="0"/>
              <a:t>           - Stick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ggo</a:t>
            </a:r>
            <a:r>
              <a:rPr lang="en-US" dirty="0" smtClean="0"/>
              <a:t>          -  Sticks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keeka</a:t>
            </a:r>
            <a:r>
              <a:rPr lang="en-US" dirty="0" smtClean="0"/>
              <a:t>        - Mat 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keeka</a:t>
            </a:r>
            <a:r>
              <a:rPr lang="en-US" dirty="0" smtClean="0"/>
              <a:t>      - Mats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tretch>
            <a:fillRect/>
          </a:stretch>
        </p:blipFill>
        <p:spPr>
          <a:xfrm>
            <a:off x="2286000" y="2362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/>
          <a:stretch>
            <a:fillRect/>
          </a:stretch>
        </p:blipFill>
        <p:spPr>
          <a:xfrm>
            <a:off x="2590800" y="2971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/>
          <a:stretch>
            <a:fillRect/>
          </a:stretch>
        </p:blipFill>
        <p:spPr>
          <a:xfrm>
            <a:off x="2438400" y="35052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/>
          <a:stretch>
            <a:fillRect/>
          </a:stretch>
        </p:blipFill>
        <p:spPr>
          <a:xfrm>
            <a:off x="2362200" y="4191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/>
          <a:stretch>
            <a:fillRect/>
          </a:stretch>
        </p:blipFill>
        <p:spPr>
          <a:xfrm>
            <a:off x="2514600" y="47244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2"/>
          <a:stretch>
            <a:fillRect/>
          </a:stretch>
        </p:blipFill>
        <p:spPr>
          <a:xfrm>
            <a:off x="6096000" y="2362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2"/>
          <a:stretch>
            <a:fillRect/>
          </a:stretch>
        </p:blipFill>
        <p:spPr>
          <a:xfrm>
            <a:off x="6858000" y="2971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2"/>
          <a:stretch>
            <a:fillRect/>
          </a:stretch>
        </p:blipFill>
        <p:spPr>
          <a:xfrm>
            <a:off x="6477000" y="35814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2"/>
          <a:stretch>
            <a:fillRect/>
          </a:stretch>
        </p:blipFill>
        <p:spPr>
          <a:xfrm>
            <a:off x="6477000" y="41148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2"/>
          <a:stretch>
            <a:fillRect/>
          </a:stretch>
        </p:blipFill>
        <p:spPr>
          <a:xfrm>
            <a:off x="68580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3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Simple sentences with Mu- Mi class subjects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u="sng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luma</a:t>
            </a:r>
            <a:r>
              <a:rPr lang="en-US" dirty="0" smtClean="0"/>
              <a:t>.             A snake bites.</a:t>
            </a:r>
          </a:p>
          <a:p>
            <a:r>
              <a:rPr lang="en-US" u="sng" dirty="0" err="1" smtClean="0"/>
              <a:t>Emisota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ruma</a:t>
            </a:r>
            <a:r>
              <a:rPr lang="en-US" dirty="0" smtClean="0"/>
              <a:t>.              Snakes bite.</a:t>
            </a:r>
          </a:p>
          <a:p>
            <a:endParaRPr lang="en-US" dirty="0"/>
          </a:p>
          <a:p>
            <a:r>
              <a:rPr lang="en-US" u="sng" dirty="0" err="1" smtClean="0"/>
              <a:t>Omuguwa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kutuse</a:t>
            </a:r>
            <a:r>
              <a:rPr lang="en-US" dirty="0" smtClean="0"/>
              <a:t>.       The rope has broken.</a:t>
            </a:r>
          </a:p>
          <a:p>
            <a:r>
              <a:rPr lang="en-US" u="sng" dirty="0" err="1" smtClean="0">
                <a:solidFill>
                  <a:schemeClr val="bg1"/>
                </a:solidFill>
              </a:rPr>
              <a:t>Emiguwa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kutuse</a:t>
            </a:r>
            <a:r>
              <a:rPr lang="en-US" dirty="0" smtClean="0"/>
              <a:t>.        The ropes have broken.</a:t>
            </a:r>
          </a:p>
          <a:p>
            <a:endParaRPr lang="en-US" dirty="0" smtClean="0"/>
          </a:p>
          <a:p>
            <a:r>
              <a:rPr lang="en-US" u="sng" dirty="0" err="1" smtClean="0"/>
              <a:t>Omuti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kala</a:t>
            </a:r>
            <a:r>
              <a:rPr lang="en-US" dirty="0" smtClean="0"/>
              <a:t>.                The tree is drying.</a:t>
            </a:r>
            <a:endParaRPr lang="en-US" dirty="0"/>
          </a:p>
          <a:p>
            <a:r>
              <a:rPr lang="en-US" u="sng" dirty="0" err="1" smtClean="0"/>
              <a:t>Emiti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kala</a:t>
            </a:r>
            <a:r>
              <a:rPr lang="en-US" dirty="0" smtClean="0"/>
              <a:t>.                    Trees are drying.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3962400" y="1295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/>
          <a:stretch>
            <a:fillRect/>
          </a:stretch>
        </p:blipFill>
        <p:spPr>
          <a:xfrm>
            <a:off x="3886200" y="19050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/>
          <a:stretch>
            <a:fillRect/>
          </a:stretch>
        </p:blipFill>
        <p:spPr>
          <a:xfrm>
            <a:off x="4419600" y="30480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/>
          <a:stretch>
            <a:fillRect/>
          </a:stretch>
        </p:blipFill>
        <p:spPr>
          <a:xfrm>
            <a:off x="4114800" y="3657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/>
          <a:stretch>
            <a:fillRect/>
          </a:stretch>
        </p:blipFill>
        <p:spPr>
          <a:xfrm>
            <a:off x="3429000" y="4800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8"/>
          <a:stretch>
            <a:fillRect/>
          </a:stretch>
        </p:blipFill>
        <p:spPr>
          <a:xfrm>
            <a:off x="34290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7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341</Words>
  <Application>Microsoft Office PowerPoint</Application>
  <PresentationFormat>On-screen Show (4:3)</PresentationFormat>
  <Paragraphs>43</Paragraphs>
  <Slides>6</Slides>
  <Notes>1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Simple sentences cont’d</vt:lpstr>
      <vt:lpstr>Examples</vt:lpstr>
      <vt:lpstr>Simple sentences with  MU- BA class subjects </vt:lpstr>
      <vt:lpstr>Simple sentences with MU- MI class subjects</vt:lpstr>
      <vt:lpstr>Examples of nouns in Mu- Mi class</vt:lpstr>
      <vt:lpstr>Simple sentences with Mu- Mi class subjects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sentences cont’d</dc:title>
  <dc:creator>User</dc:creator>
  <cp:lastModifiedBy>User</cp:lastModifiedBy>
  <cp:revision>26</cp:revision>
  <dcterms:created xsi:type="dcterms:W3CDTF">2020-05-31T06:35:57Z</dcterms:created>
  <dcterms:modified xsi:type="dcterms:W3CDTF">2021-07-20T07:24:30Z</dcterms:modified>
</cp:coreProperties>
</file>