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25" d="100"/>
          <a:sy n="125" d="100"/>
        </p:scale>
        <p:origin x="216" y="24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F468-BE22-48BE-8C95-9B0F7B90D045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E2D1-8CF4-40F5-A0C1-AD39170C08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F468-BE22-48BE-8C95-9B0F7B90D045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E2D1-8CF4-40F5-A0C1-AD39170C08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F468-BE22-48BE-8C95-9B0F7B90D045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E2D1-8CF4-40F5-A0C1-AD39170C08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F468-BE22-48BE-8C95-9B0F7B90D045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E2D1-8CF4-40F5-A0C1-AD39170C08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F468-BE22-48BE-8C95-9B0F7B90D045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E2D1-8CF4-40F5-A0C1-AD39170C08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F468-BE22-48BE-8C95-9B0F7B90D045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E2D1-8CF4-40F5-A0C1-AD39170C08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F468-BE22-48BE-8C95-9B0F7B90D045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E2D1-8CF4-40F5-A0C1-AD39170C08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F468-BE22-48BE-8C95-9B0F7B90D045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E2D1-8CF4-40F5-A0C1-AD39170C08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F468-BE22-48BE-8C95-9B0F7B90D045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E2D1-8CF4-40F5-A0C1-AD39170C08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F468-BE22-48BE-8C95-9B0F7B90D045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E2D1-8CF4-40F5-A0C1-AD39170C08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F468-BE22-48BE-8C95-9B0F7B90D045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E2D1-8CF4-40F5-A0C1-AD39170C08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3F468-BE22-48BE-8C95-9B0F7B90D045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1E2D1-8CF4-40F5-A0C1-AD39170C085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13" Type="http://schemas.openxmlformats.org/officeDocument/2006/relationships/audio" Target="../media/audio13.wav"/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12" Type="http://schemas.openxmlformats.org/officeDocument/2006/relationships/audio" Target="../media/audio12.wav"/><Relationship Id="rId17" Type="http://schemas.openxmlformats.org/officeDocument/2006/relationships/image" Target="../media/image2.png"/><Relationship Id="rId2" Type="http://schemas.openxmlformats.org/officeDocument/2006/relationships/audio" Target="../media/audio2.wav"/><Relationship Id="rId16" Type="http://schemas.openxmlformats.org/officeDocument/2006/relationships/image" Target="../media/image1.png"/><Relationship Id="rId1" Type="http://schemas.openxmlformats.org/officeDocument/2006/relationships/audio" Target="../media/audio1.wav"/><Relationship Id="rId6" Type="http://schemas.openxmlformats.org/officeDocument/2006/relationships/audio" Target="../media/audio6.wav"/><Relationship Id="rId11" Type="http://schemas.openxmlformats.org/officeDocument/2006/relationships/audio" Target="../media/audio11.wav"/><Relationship Id="rId5" Type="http://schemas.openxmlformats.org/officeDocument/2006/relationships/audio" Target="../media/audio5.wav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audio10.wav"/><Relationship Id="rId4" Type="http://schemas.openxmlformats.org/officeDocument/2006/relationships/audio" Target="../media/audio4.wav"/><Relationship Id="rId9" Type="http://schemas.openxmlformats.org/officeDocument/2006/relationships/audio" Target="../media/audio9.wav"/><Relationship Id="rId14" Type="http://schemas.openxmlformats.org/officeDocument/2006/relationships/audio" Target="../media/audio14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audio17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audio16.wav"/><Relationship Id="rId1" Type="http://schemas.openxmlformats.org/officeDocument/2006/relationships/audio" Target="../media/audio15.wav"/><Relationship Id="rId6" Type="http://schemas.openxmlformats.org/officeDocument/2006/relationships/audio" Target="../media/audio20.wav"/><Relationship Id="rId5" Type="http://schemas.openxmlformats.org/officeDocument/2006/relationships/audio" Target="../media/audio19.wav"/><Relationship Id="rId4" Type="http://schemas.openxmlformats.org/officeDocument/2006/relationships/audio" Target="../media/audio18.wav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8.wav"/><Relationship Id="rId13" Type="http://schemas.openxmlformats.org/officeDocument/2006/relationships/image" Target="../media/image3.png"/><Relationship Id="rId3" Type="http://schemas.openxmlformats.org/officeDocument/2006/relationships/audio" Target="../media/audio23.wav"/><Relationship Id="rId7" Type="http://schemas.openxmlformats.org/officeDocument/2006/relationships/audio" Target="../media/audio27.wav"/><Relationship Id="rId12" Type="http://schemas.openxmlformats.org/officeDocument/2006/relationships/image" Target="../media/image1.png"/><Relationship Id="rId2" Type="http://schemas.openxmlformats.org/officeDocument/2006/relationships/audio" Target="../media/audio22.wav"/><Relationship Id="rId1" Type="http://schemas.openxmlformats.org/officeDocument/2006/relationships/audio" Target="../media/audio21.wav"/><Relationship Id="rId6" Type="http://schemas.openxmlformats.org/officeDocument/2006/relationships/audio" Target="../media/audio26.wav"/><Relationship Id="rId11" Type="http://schemas.openxmlformats.org/officeDocument/2006/relationships/slideLayout" Target="../slideLayouts/slideLayout2.xml"/><Relationship Id="rId5" Type="http://schemas.openxmlformats.org/officeDocument/2006/relationships/audio" Target="../media/audio25.wav"/><Relationship Id="rId10" Type="http://schemas.openxmlformats.org/officeDocument/2006/relationships/audio" Target="../media/audio30.wav"/><Relationship Id="rId4" Type="http://schemas.openxmlformats.org/officeDocument/2006/relationships/audio" Target="../media/audio24.wav"/><Relationship Id="rId9" Type="http://schemas.openxmlformats.org/officeDocument/2006/relationships/audio" Target="../media/audio29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audio33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audio32.wav"/><Relationship Id="rId1" Type="http://schemas.openxmlformats.org/officeDocument/2006/relationships/audio" Target="../media/audio31.wav"/><Relationship Id="rId6" Type="http://schemas.openxmlformats.org/officeDocument/2006/relationships/audio" Target="../media/audio36.wav"/><Relationship Id="rId5" Type="http://schemas.openxmlformats.org/officeDocument/2006/relationships/audio" Target="../media/audio35.wav"/><Relationship Id="rId4" Type="http://schemas.openxmlformats.org/officeDocument/2006/relationships/audio" Target="../media/audio3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838200"/>
          </a:xfrm>
        </p:spPr>
        <p:txBody>
          <a:bodyPr/>
          <a:lstStyle/>
          <a:p>
            <a:r>
              <a:rPr lang="en-US" dirty="0" smtClean="0"/>
              <a:t>Simple sentences cont’d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219200"/>
            <a:ext cx="7772400" cy="4953000"/>
          </a:xfrm>
        </p:spPr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/>
              <a:t>Luganda</a:t>
            </a:r>
            <a:r>
              <a:rPr lang="en-US" dirty="0" smtClean="0"/>
              <a:t>, the noun- verb (subject- predicate) sentences are greatly supported by pronouns and these are based on the noun class in which the given subject falls.</a:t>
            </a:r>
          </a:p>
          <a:p>
            <a:r>
              <a:rPr lang="en-US" dirty="0" smtClean="0"/>
              <a:t>Examples</a:t>
            </a:r>
          </a:p>
          <a:p>
            <a:r>
              <a:rPr lang="en-US" dirty="0" smtClean="0"/>
              <a:t>Mu – </a:t>
            </a:r>
            <a:r>
              <a:rPr lang="en-US" dirty="0" err="1" smtClean="0"/>
              <a:t>Ba</a:t>
            </a:r>
            <a:endParaRPr lang="en-US" dirty="0" smtClean="0"/>
          </a:p>
          <a:p>
            <a:r>
              <a:rPr lang="en-US" dirty="0" smtClean="0"/>
              <a:t>Nouns in this class have class prefix ‘mu’ in singular  and class prefix ‘</a:t>
            </a:r>
            <a:r>
              <a:rPr lang="en-US" dirty="0" err="1" smtClean="0"/>
              <a:t>ba</a:t>
            </a:r>
            <a:r>
              <a:rPr lang="en-US" dirty="0" smtClean="0"/>
              <a:t>’ in plural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en-US" dirty="0" smtClean="0"/>
              <a:t>Singular                                  Plural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Mu</a:t>
            </a:r>
            <a:r>
              <a:rPr lang="en-US" dirty="0" err="1" smtClean="0"/>
              <a:t>sajja</a:t>
            </a:r>
            <a:r>
              <a:rPr lang="en-US" dirty="0" smtClean="0"/>
              <a:t>    -      Man                </a:t>
            </a:r>
            <a:r>
              <a:rPr lang="en-US" dirty="0" err="1" smtClean="0">
                <a:solidFill>
                  <a:srgbClr val="FF0000"/>
                </a:solidFill>
              </a:rPr>
              <a:t>Ba</a:t>
            </a:r>
            <a:r>
              <a:rPr lang="en-US" dirty="0" err="1" smtClean="0"/>
              <a:t>sajja</a:t>
            </a:r>
            <a:r>
              <a:rPr lang="en-US" dirty="0" smtClean="0"/>
              <a:t>     -   Men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Mu</a:t>
            </a:r>
            <a:r>
              <a:rPr lang="en-US" dirty="0" err="1" smtClean="0"/>
              <a:t>kazi</a:t>
            </a:r>
            <a:r>
              <a:rPr lang="en-US" dirty="0" smtClean="0"/>
              <a:t>      -     Woman         </a:t>
            </a:r>
            <a:r>
              <a:rPr lang="en-US" dirty="0" err="1" smtClean="0">
                <a:solidFill>
                  <a:srgbClr val="FF0000"/>
                </a:solidFill>
              </a:rPr>
              <a:t>Ba</a:t>
            </a:r>
            <a:r>
              <a:rPr lang="en-US" dirty="0" err="1" smtClean="0"/>
              <a:t>kazi</a:t>
            </a:r>
            <a:r>
              <a:rPr lang="en-US" dirty="0" smtClean="0"/>
              <a:t>        -Women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Mu</a:t>
            </a:r>
            <a:r>
              <a:rPr lang="en-US" dirty="0" err="1" smtClean="0"/>
              <a:t>guzi</a:t>
            </a:r>
            <a:r>
              <a:rPr lang="en-US" dirty="0" smtClean="0"/>
              <a:t>      -    Buyer              </a:t>
            </a:r>
            <a:r>
              <a:rPr lang="en-US" dirty="0" err="1" smtClean="0">
                <a:solidFill>
                  <a:srgbClr val="FF0000"/>
                </a:solidFill>
              </a:rPr>
              <a:t>Ba</a:t>
            </a:r>
            <a:r>
              <a:rPr lang="en-US" dirty="0" err="1" smtClean="0"/>
              <a:t>guzi</a:t>
            </a:r>
            <a:r>
              <a:rPr lang="en-US" dirty="0" smtClean="0"/>
              <a:t>       -  Buyers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Mu</a:t>
            </a:r>
            <a:r>
              <a:rPr lang="en-US" dirty="0" err="1" smtClean="0"/>
              <a:t>lenzi</a:t>
            </a:r>
            <a:r>
              <a:rPr lang="en-US" dirty="0" smtClean="0"/>
              <a:t>     -    Boy                  </a:t>
            </a:r>
            <a:r>
              <a:rPr lang="en-US" dirty="0" err="1" smtClean="0">
                <a:solidFill>
                  <a:srgbClr val="FF0000"/>
                </a:solidFill>
              </a:rPr>
              <a:t>Ba</a:t>
            </a:r>
            <a:r>
              <a:rPr lang="en-US" dirty="0" err="1" smtClean="0"/>
              <a:t>lenzi</a:t>
            </a:r>
            <a:r>
              <a:rPr lang="en-US" dirty="0" smtClean="0"/>
              <a:t>      -  Boys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Mu</a:t>
            </a:r>
            <a:r>
              <a:rPr lang="en-US" dirty="0" err="1" smtClean="0"/>
              <a:t>bbi</a:t>
            </a:r>
            <a:r>
              <a:rPr lang="en-US" dirty="0" smtClean="0"/>
              <a:t>        -  Thief                </a:t>
            </a:r>
            <a:r>
              <a:rPr lang="en-US" dirty="0" err="1" smtClean="0">
                <a:solidFill>
                  <a:srgbClr val="FF0000"/>
                </a:solidFill>
              </a:rPr>
              <a:t>Ba</a:t>
            </a:r>
            <a:r>
              <a:rPr lang="en-US" dirty="0" err="1" smtClean="0"/>
              <a:t>bbi</a:t>
            </a:r>
            <a:r>
              <a:rPr lang="en-US" dirty="0" smtClean="0"/>
              <a:t>          -Thieves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Mu</a:t>
            </a:r>
            <a:r>
              <a:rPr lang="en-US" dirty="0" err="1" smtClean="0"/>
              <a:t>bazzi</a:t>
            </a:r>
            <a:r>
              <a:rPr lang="en-US" dirty="0" smtClean="0"/>
              <a:t>     -  Carpenter     </a:t>
            </a:r>
            <a:r>
              <a:rPr lang="en-US" dirty="0" err="1" smtClean="0">
                <a:solidFill>
                  <a:srgbClr val="FF0000"/>
                </a:solidFill>
              </a:rPr>
              <a:t>Ba</a:t>
            </a:r>
            <a:r>
              <a:rPr lang="en-US" dirty="0" err="1" smtClean="0"/>
              <a:t>bazzi</a:t>
            </a:r>
            <a:r>
              <a:rPr lang="en-US" dirty="0" smtClean="0"/>
              <a:t>   Carpenters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Mu</a:t>
            </a:r>
            <a:r>
              <a:rPr lang="en-US" dirty="0" err="1" smtClean="0"/>
              <a:t>yimbi</a:t>
            </a:r>
            <a:r>
              <a:rPr lang="en-US" dirty="0" smtClean="0"/>
              <a:t>     -   Singer             </a:t>
            </a:r>
            <a:r>
              <a:rPr lang="en-US" dirty="0" err="1" smtClean="0">
                <a:solidFill>
                  <a:srgbClr val="FF0000"/>
                </a:solidFill>
              </a:rPr>
              <a:t>Ba</a:t>
            </a:r>
            <a:r>
              <a:rPr lang="en-US" dirty="0" err="1" smtClean="0"/>
              <a:t>yimbi</a:t>
            </a:r>
            <a:r>
              <a:rPr lang="en-US" dirty="0" smtClean="0"/>
              <a:t>     -Singers</a:t>
            </a:r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16"/>
          <a:stretch>
            <a:fillRect/>
          </a:stretch>
        </p:blipFill>
        <p:spPr>
          <a:xfrm>
            <a:off x="2286000" y="1981200"/>
            <a:ext cx="304800" cy="3048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16"/>
          <a:stretch>
            <a:fillRect/>
          </a:stretch>
        </p:blipFill>
        <p:spPr>
          <a:xfrm>
            <a:off x="2286000" y="2514600"/>
            <a:ext cx="304800" cy="3048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16"/>
          <a:stretch>
            <a:fillRect/>
          </a:stretch>
        </p:blipFill>
        <p:spPr>
          <a:xfrm>
            <a:off x="2286000" y="3048000"/>
            <a:ext cx="304800" cy="3048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16"/>
          <a:stretch>
            <a:fillRect/>
          </a:stretch>
        </p:blipFill>
        <p:spPr>
          <a:xfrm>
            <a:off x="2286000" y="3657600"/>
            <a:ext cx="304800" cy="3048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5" name="Recorded Sound"/>
          </p:nvPr>
        </p:nvPicPr>
        <p:blipFill>
          <a:blip r:embed="rId16"/>
          <a:stretch>
            <a:fillRect/>
          </a:stretch>
        </p:blipFill>
        <p:spPr>
          <a:xfrm>
            <a:off x="2286000" y="4267200"/>
            <a:ext cx="304800" cy="3048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Rot="1" noChangeAspect="1"/>
          </p:cNvPicPr>
          <p:nvPr>
            <a:wavAudioFile r:embed="rId6" name="Recorded Sound"/>
          </p:nvPr>
        </p:nvPicPr>
        <p:blipFill>
          <a:blip r:embed="rId16"/>
          <a:stretch>
            <a:fillRect/>
          </a:stretch>
        </p:blipFill>
        <p:spPr>
          <a:xfrm>
            <a:off x="2362200" y="4876800"/>
            <a:ext cx="304800" cy="3048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Rot="1" noChangeAspect="1"/>
          </p:cNvPicPr>
          <p:nvPr>
            <a:wavAudioFile r:embed="rId7" name="Recorded Sound"/>
          </p:nvPr>
        </p:nvPicPr>
        <p:blipFill>
          <a:blip r:embed="rId16"/>
          <a:stretch>
            <a:fillRect/>
          </a:stretch>
        </p:blipFill>
        <p:spPr>
          <a:xfrm>
            <a:off x="2514600" y="5410200"/>
            <a:ext cx="304800" cy="3048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Rot="1" noChangeAspect="1"/>
          </p:cNvPicPr>
          <p:nvPr>
            <a:wavAudioFile r:embed="rId8" name="Recorded Sound"/>
          </p:nvPr>
        </p:nvPicPr>
        <p:blipFill>
          <a:blip r:embed="rId17"/>
          <a:stretch>
            <a:fillRect/>
          </a:stretch>
        </p:blipFill>
        <p:spPr>
          <a:xfrm>
            <a:off x="6705600" y="1981200"/>
            <a:ext cx="304800" cy="3048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Rot="1" noChangeAspect="1"/>
          </p:cNvPicPr>
          <p:nvPr>
            <a:wavAudioFile r:embed="rId9" name="Recorded Sound"/>
          </p:nvPr>
        </p:nvPicPr>
        <p:blipFill>
          <a:blip r:embed="rId16"/>
          <a:stretch>
            <a:fillRect/>
          </a:stretch>
        </p:blipFill>
        <p:spPr>
          <a:xfrm>
            <a:off x="6629400" y="2514600"/>
            <a:ext cx="304800" cy="3048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Rot="1" noChangeAspect="1"/>
          </p:cNvPicPr>
          <p:nvPr>
            <a:wavAudioFile r:embed="rId10" name="Recorded Sound"/>
          </p:nvPr>
        </p:nvPicPr>
        <p:blipFill>
          <a:blip r:embed="rId16"/>
          <a:stretch>
            <a:fillRect/>
          </a:stretch>
        </p:blipFill>
        <p:spPr>
          <a:xfrm>
            <a:off x="6629400" y="3124200"/>
            <a:ext cx="304800" cy="3048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Rot="1" noChangeAspect="1"/>
          </p:cNvPicPr>
          <p:nvPr>
            <a:wavAudioFile r:embed="rId11" name="Recorded Sound"/>
          </p:nvPr>
        </p:nvPicPr>
        <p:blipFill>
          <a:blip r:embed="rId16"/>
          <a:stretch>
            <a:fillRect/>
          </a:stretch>
        </p:blipFill>
        <p:spPr>
          <a:xfrm>
            <a:off x="6705600" y="3657600"/>
            <a:ext cx="304800" cy="3048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Rot="1" noChangeAspect="1"/>
          </p:cNvPicPr>
          <p:nvPr>
            <a:wavAudioFile r:embed="rId12" name="Recorded Sound"/>
          </p:nvPr>
        </p:nvPicPr>
        <p:blipFill>
          <a:blip r:embed="rId16"/>
          <a:stretch>
            <a:fillRect/>
          </a:stretch>
        </p:blipFill>
        <p:spPr>
          <a:xfrm>
            <a:off x="6477000" y="4267200"/>
            <a:ext cx="304800" cy="3048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Rot="1" noChangeAspect="1"/>
          </p:cNvPicPr>
          <p:nvPr>
            <a:wavAudioFile r:embed="rId13" name="Recorded Sound"/>
          </p:nvPr>
        </p:nvPicPr>
        <p:blipFill>
          <a:blip r:embed="rId16"/>
          <a:stretch>
            <a:fillRect/>
          </a:stretch>
        </p:blipFill>
        <p:spPr>
          <a:xfrm>
            <a:off x="6477000" y="4876800"/>
            <a:ext cx="304800" cy="3048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Rot="1" noChangeAspect="1"/>
          </p:cNvPicPr>
          <p:nvPr>
            <a:wavAudioFile r:embed="rId14" name="Recorded Sound"/>
          </p:nvPr>
        </p:nvPicPr>
        <p:blipFill>
          <a:blip r:embed="rId16"/>
          <a:stretch>
            <a:fillRect/>
          </a:stretch>
        </p:blipFill>
        <p:spPr>
          <a:xfrm>
            <a:off x="6781800" y="5410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8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7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75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601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05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92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521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636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582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67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722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767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8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sz="3200" dirty="0" smtClean="0"/>
              <a:t>Simple sentences with  MU- BA class subjects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135563"/>
          </a:xfrm>
        </p:spPr>
        <p:txBody>
          <a:bodyPr/>
          <a:lstStyle/>
          <a:p>
            <a:r>
              <a:rPr lang="en-US" u="sng" dirty="0" err="1" smtClean="0"/>
              <a:t>Omulenzi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</a:t>
            </a:r>
            <a:r>
              <a:rPr lang="en-US" dirty="0" err="1" smtClean="0"/>
              <a:t>soma</a:t>
            </a:r>
            <a:r>
              <a:rPr lang="en-US" dirty="0" smtClean="0"/>
              <a:t>.        The boy is reading.                    </a:t>
            </a:r>
            <a:r>
              <a:rPr lang="en-US" u="sng" dirty="0" err="1" smtClean="0"/>
              <a:t>Abalenzi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ba</a:t>
            </a:r>
            <a:r>
              <a:rPr lang="en-US" dirty="0" err="1" smtClean="0"/>
              <a:t>soma</a:t>
            </a:r>
            <a:r>
              <a:rPr lang="en-US" dirty="0" smtClean="0"/>
              <a:t>.        The boys are reading.</a:t>
            </a:r>
          </a:p>
          <a:p>
            <a:endParaRPr lang="en-US" dirty="0"/>
          </a:p>
          <a:p>
            <a:r>
              <a:rPr lang="en-US" dirty="0" err="1" smtClean="0"/>
              <a:t>Omubbi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</a:t>
            </a:r>
            <a:r>
              <a:rPr lang="en-US" dirty="0" err="1" smtClean="0"/>
              <a:t>dduka</a:t>
            </a:r>
            <a:r>
              <a:rPr lang="en-US" dirty="0" smtClean="0"/>
              <a:t>.         The thief is running away.</a:t>
            </a:r>
          </a:p>
          <a:p>
            <a:r>
              <a:rPr lang="en-US" dirty="0" err="1" smtClean="0"/>
              <a:t>Ababbi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ba</a:t>
            </a:r>
            <a:r>
              <a:rPr lang="en-US" dirty="0" err="1" smtClean="0"/>
              <a:t>dduka</a:t>
            </a:r>
            <a:r>
              <a:rPr lang="en-US" dirty="0" smtClean="0"/>
              <a:t>.     The thieves are running away.</a:t>
            </a:r>
          </a:p>
          <a:p>
            <a:endParaRPr lang="en-US" dirty="0"/>
          </a:p>
          <a:p>
            <a:r>
              <a:rPr lang="en-US" dirty="0" err="1" smtClean="0"/>
              <a:t>Omuvubi</a:t>
            </a:r>
            <a:r>
              <a:rPr lang="en-US" dirty="0" smtClean="0"/>
              <a:t> </a:t>
            </a:r>
            <a:r>
              <a:rPr lang="en-US" dirty="0" err="1" smtClean="0"/>
              <a:t>avuba</a:t>
            </a:r>
            <a:r>
              <a:rPr lang="en-US" dirty="0" smtClean="0"/>
              <a:t>.       The fisherman is fishing</a:t>
            </a:r>
          </a:p>
          <a:p>
            <a:r>
              <a:rPr lang="en-US" dirty="0" err="1" smtClean="0"/>
              <a:t>Abavubi</a:t>
            </a:r>
            <a:r>
              <a:rPr lang="en-US" dirty="0" smtClean="0"/>
              <a:t> </a:t>
            </a:r>
            <a:r>
              <a:rPr lang="en-US" dirty="0" err="1" smtClean="0"/>
              <a:t>bavuba</a:t>
            </a:r>
            <a:r>
              <a:rPr lang="en-US" dirty="0" smtClean="0"/>
              <a:t>.        The fishermen are fishing.</a:t>
            </a:r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8"/>
          <a:stretch>
            <a:fillRect/>
          </a:stretch>
        </p:blipFill>
        <p:spPr>
          <a:xfrm>
            <a:off x="3657600" y="1219200"/>
            <a:ext cx="304800" cy="3048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9"/>
          <a:stretch>
            <a:fillRect/>
          </a:stretch>
        </p:blipFill>
        <p:spPr>
          <a:xfrm>
            <a:off x="3733800" y="1752600"/>
            <a:ext cx="304800" cy="3048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8"/>
          <a:stretch>
            <a:fillRect/>
          </a:stretch>
        </p:blipFill>
        <p:spPr>
          <a:xfrm>
            <a:off x="3505200" y="2895600"/>
            <a:ext cx="304800" cy="3048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8"/>
          <a:stretch>
            <a:fillRect/>
          </a:stretch>
        </p:blipFill>
        <p:spPr>
          <a:xfrm>
            <a:off x="3581400" y="3429000"/>
            <a:ext cx="304800" cy="3048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5" name="Recorded Sound"/>
          </p:nvPr>
        </p:nvPicPr>
        <p:blipFill>
          <a:blip r:embed="rId8"/>
          <a:stretch>
            <a:fillRect/>
          </a:stretch>
        </p:blipFill>
        <p:spPr>
          <a:xfrm>
            <a:off x="3657600" y="4648200"/>
            <a:ext cx="304800" cy="3048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6" name="Recorded Sound"/>
          </p:nvPr>
        </p:nvPicPr>
        <p:blipFill>
          <a:blip r:embed="rId8"/>
          <a:stretch>
            <a:fillRect/>
          </a:stretch>
        </p:blipFill>
        <p:spPr>
          <a:xfrm>
            <a:off x="3657600" y="5257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8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6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5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1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097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Simple sentences with MU- </a:t>
            </a:r>
            <a:r>
              <a:rPr lang="en-US" sz="3200" dirty="0"/>
              <a:t>M</a:t>
            </a:r>
            <a:r>
              <a:rPr lang="en-US" sz="3200" dirty="0" smtClean="0"/>
              <a:t>I class subjects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135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Nouns in this category have prefix ‘mu’ on the noun root in singular and prefix ‘mi’ for their plural forms.</a:t>
            </a:r>
          </a:p>
          <a:p>
            <a:r>
              <a:rPr lang="en-US" dirty="0" smtClean="0"/>
              <a:t>These nouns take pronoun ‘</a:t>
            </a:r>
            <a:r>
              <a:rPr lang="en-US" dirty="0" err="1" smtClean="0"/>
              <a:t>gu</a:t>
            </a:r>
            <a:r>
              <a:rPr lang="en-US" dirty="0" smtClean="0"/>
              <a:t>’ in singular and ‘</a:t>
            </a:r>
            <a:r>
              <a:rPr lang="en-US" dirty="0" err="1" smtClean="0"/>
              <a:t>gi</a:t>
            </a:r>
            <a:r>
              <a:rPr lang="en-US" dirty="0" smtClean="0"/>
              <a:t>’ in plural</a:t>
            </a:r>
          </a:p>
          <a:p>
            <a:r>
              <a:rPr lang="en-US" dirty="0" smtClean="0"/>
              <a:t>When constructing a simple sentences with  nouns in this category, prefix ‘</a:t>
            </a:r>
            <a:r>
              <a:rPr lang="en-US" dirty="0" err="1" smtClean="0"/>
              <a:t>gu</a:t>
            </a:r>
            <a:r>
              <a:rPr lang="en-US" dirty="0" smtClean="0"/>
              <a:t>’ is added to the verb root when the subject is in singular and ‘</a:t>
            </a:r>
            <a:r>
              <a:rPr lang="en-US" dirty="0" err="1" smtClean="0"/>
              <a:t>gi</a:t>
            </a:r>
            <a:r>
              <a:rPr lang="en-US" dirty="0" smtClean="0"/>
              <a:t>’ added to the verb root when the subject is in plural.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 of nouns in Mu- Mi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02980" cy="4525963"/>
          </a:xfrm>
        </p:spPr>
        <p:txBody>
          <a:bodyPr/>
          <a:lstStyle/>
          <a:p>
            <a:r>
              <a:rPr lang="en-US" dirty="0" smtClean="0"/>
              <a:t>Singular                                 Plural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Mu</a:t>
            </a:r>
            <a:r>
              <a:rPr lang="en-US" dirty="0" err="1" smtClean="0"/>
              <a:t>ti</a:t>
            </a:r>
            <a:r>
              <a:rPr lang="en-US" dirty="0" smtClean="0"/>
              <a:t>             - Tree                </a:t>
            </a:r>
            <a:r>
              <a:rPr lang="en-US" dirty="0" err="1" smtClean="0">
                <a:solidFill>
                  <a:srgbClr val="FF0000"/>
                </a:solidFill>
              </a:rPr>
              <a:t>Mi</a:t>
            </a:r>
            <a:r>
              <a:rPr lang="en-US" dirty="0" err="1" smtClean="0"/>
              <a:t>ti</a:t>
            </a:r>
            <a:r>
              <a:rPr lang="en-US" dirty="0" smtClean="0"/>
              <a:t>                - Trees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Mu</a:t>
            </a:r>
            <a:r>
              <a:rPr lang="en-US" dirty="0" err="1" smtClean="0"/>
              <a:t>yembe</a:t>
            </a:r>
            <a:r>
              <a:rPr lang="en-US" dirty="0" smtClean="0"/>
              <a:t>    - Mango          </a:t>
            </a:r>
            <a:r>
              <a:rPr lang="en-US" dirty="0" err="1" smtClean="0">
                <a:solidFill>
                  <a:srgbClr val="FF0000"/>
                </a:solidFill>
              </a:rPr>
              <a:t>Mi</a:t>
            </a:r>
            <a:r>
              <a:rPr lang="en-US" dirty="0" err="1" smtClean="0"/>
              <a:t>yembe</a:t>
            </a:r>
            <a:r>
              <a:rPr lang="en-US" dirty="0" smtClean="0"/>
              <a:t>    - mangoes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Mu</a:t>
            </a:r>
            <a:r>
              <a:rPr lang="en-US" dirty="0" err="1" smtClean="0"/>
              <a:t>vule</a:t>
            </a:r>
            <a:r>
              <a:rPr lang="en-US" dirty="0" smtClean="0"/>
              <a:t>         - </a:t>
            </a:r>
            <a:r>
              <a:rPr lang="en-US" dirty="0" err="1" smtClean="0"/>
              <a:t>Mvule</a:t>
            </a:r>
            <a:r>
              <a:rPr lang="en-US" dirty="0" smtClean="0"/>
              <a:t> tree   </a:t>
            </a:r>
            <a:r>
              <a:rPr lang="en-US" dirty="0" err="1" smtClean="0">
                <a:solidFill>
                  <a:srgbClr val="FF0000"/>
                </a:solidFill>
              </a:rPr>
              <a:t>Mi</a:t>
            </a:r>
            <a:r>
              <a:rPr lang="en-US" dirty="0" err="1" smtClean="0"/>
              <a:t>vule</a:t>
            </a:r>
            <a:r>
              <a:rPr lang="en-US" dirty="0" smtClean="0"/>
              <a:t>     -</a:t>
            </a:r>
            <a:r>
              <a:rPr lang="en-US" dirty="0" err="1" smtClean="0"/>
              <a:t>Mvule</a:t>
            </a:r>
            <a:r>
              <a:rPr lang="en-US" dirty="0" smtClean="0"/>
              <a:t> trees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Mu</a:t>
            </a:r>
            <a:r>
              <a:rPr lang="en-US" dirty="0" err="1" smtClean="0"/>
              <a:t>ggo</a:t>
            </a:r>
            <a:r>
              <a:rPr lang="en-US" dirty="0" smtClean="0"/>
              <a:t>           - Stick              </a:t>
            </a:r>
            <a:r>
              <a:rPr lang="en-US" dirty="0" err="1" smtClean="0">
                <a:solidFill>
                  <a:srgbClr val="FF0000"/>
                </a:solidFill>
              </a:rPr>
              <a:t>Mi</a:t>
            </a:r>
            <a:r>
              <a:rPr lang="en-US" dirty="0" err="1" smtClean="0"/>
              <a:t>ggo</a:t>
            </a:r>
            <a:r>
              <a:rPr lang="en-US" dirty="0" smtClean="0"/>
              <a:t>          -  Sticks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Mu</a:t>
            </a:r>
            <a:r>
              <a:rPr lang="en-US" dirty="0" err="1" smtClean="0"/>
              <a:t>keeka</a:t>
            </a:r>
            <a:r>
              <a:rPr lang="en-US" dirty="0" smtClean="0"/>
              <a:t>        - Mat               </a:t>
            </a:r>
            <a:r>
              <a:rPr lang="en-US" dirty="0" err="1" smtClean="0">
                <a:solidFill>
                  <a:srgbClr val="FF0000"/>
                </a:solidFill>
              </a:rPr>
              <a:t>Mi</a:t>
            </a:r>
            <a:r>
              <a:rPr lang="en-US" dirty="0" err="1" smtClean="0"/>
              <a:t>keeka</a:t>
            </a:r>
            <a:r>
              <a:rPr lang="en-US" dirty="0" smtClean="0"/>
              <a:t>      - Mats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12"/>
          <a:stretch>
            <a:fillRect/>
          </a:stretch>
        </p:blipFill>
        <p:spPr>
          <a:xfrm>
            <a:off x="2286000" y="2362200"/>
            <a:ext cx="304800" cy="3048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13"/>
          <a:stretch>
            <a:fillRect/>
          </a:stretch>
        </p:blipFill>
        <p:spPr>
          <a:xfrm>
            <a:off x="2590800" y="2971800"/>
            <a:ext cx="304800" cy="3048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12"/>
          <a:stretch>
            <a:fillRect/>
          </a:stretch>
        </p:blipFill>
        <p:spPr>
          <a:xfrm>
            <a:off x="2438400" y="3505200"/>
            <a:ext cx="304800" cy="3048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12"/>
          <a:stretch>
            <a:fillRect/>
          </a:stretch>
        </p:blipFill>
        <p:spPr>
          <a:xfrm>
            <a:off x="2362200" y="4191000"/>
            <a:ext cx="304800" cy="3048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5" name="Recorded Sound"/>
          </p:nvPr>
        </p:nvPicPr>
        <p:blipFill>
          <a:blip r:embed="rId12"/>
          <a:stretch>
            <a:fillRect/>
          </a:stretch>
        </p:blipFill>
        <p:spPr>
          <a:xfrm>
            <a:off x="2514600" y="4724400"/>
            <a:ext cx="304800" cy="3048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6" name="Recorded Sound"/>
          </p:nvPr>
        </p:nvPicPr>
        <p:blipFill>
          <a:blip r:embed="rId12"/>
          <a:stretch>
            <a:fillRect/>
          </a:stretch>
        </p:blipFill>
        <p:spPr>
          <a:xfrm>
            <a:off x="6096000" y="2362200"/>
            <a:ext cx="304800" cy="3048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Rot="1" noChangeAspect="1"/>
          </p:cNvPicPr>
          <p:nvPr>
            <a:wavAudioFile r:embed="rId7" name="Recorded Sound"/>
          </p:nvPr>
        </p:nvPicPr>
        <p:blipFill>
          <a:blip r:embed="rId12"/>
          <a:stretch>
            <a:fillRect/>
          </a:stretch>
        </p:blipFill>
        <p:spPr>
          <a:xfrm>
            <a:off x="6858000" y="2971800"/>
            <a:ext cx="304800" cy="3048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Rot="1" noChangeAspect="1"/>
          </p:cNvPicPr>
          <p:nvPr>
            <a:wavAudioFile r:embed="rId8" name="Recorded Sound"/>
          </p:nvPr>
        </p:nvPicPr>
        <p:blipFill>
          <a:blip r:embed="rId12"/>
          <a:stretch>
            <a:fillRect/>
          </a:stretch>
        </p:blipFill>
        <p:spPr>
          <a:xfrm>
            <a:off x="6477000" y="3581400"/>
            <a:ext cx="304800" cy="3048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Rot="1" noChangeAspect="1"/>
          </p:cNvPicPr>
          <p:nvPr>
            <a:wavAudioFile r:embed="rId9" name="Recorded Sound"/>
          </p:nvPr>
        </p:nvPicPr>
        <p:blipFill>
          <a:blip r:embed="rId12"/>
          <a:stretch>
            <a:fillRect/>
          </a:stretch>
        </p:blipFill>
        <p:spPr>
          <a:xfrm>
            <a:off x="6477000" y="4114800"/>
            <a:ext cx="304800" cy="3048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Rot="1" noChangeAspect="1"/>
          </p:cNvPicPr>
          <p:nvPr>
            <a:wavAudioFile r:embed="rId10" name="Recorded Sound"/>
          </p:nvPr>
        </p:nvPicPr>
        <p:blipFill>
          <a:blip r:embed="rId12"/>
          <a:stretch>
            <a:fillRect/>
          </a:stretch>
        </p:blipFill>
        <p:spPr>
          <a:xfrm>
            <a:off x="6858000" y="4724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7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76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4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759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681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776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63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735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Simple sentences with Mu- Mi class subjects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/>
          <a:lstStyle/>
          <a:p>
            <a:r>
              <a:rPr lang="en-US" u="sng" dirty="0" err="1" smtClean="0"/>
              <a:t>Omusota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gu</a:t>
            </a:r>
            <a:r>
              <a:rPr lang="en-US" dirty="0" err="1" smtClean="0"/>
              <a:t>luma</a:t>
            </a:r>
            <a:r>
              <a:rPr lang="en-US" dirty="0" smtClean="0"/>
              <a:t>.             A snake bites.</a:t>
            </a:r>
          </a:p>
          <a:p>
            <a:r>
              <a:rPr lang="en-US" u="sng" dirty="0" err="1" smtClean="0"/>
              <a:t>Emisota</a:t>
            </a:r>
            <a:r>
              <a:rPr lang="en-US" dirty="0" smtClean="0"/>
              <a:t>   </a:t>
            </a:r>
            <a:r>
              <a:rPr lang="en-US" dirty="0" err="1" smtClean="0">
                <a:solidFill>
                  <a:srgbClr val="FF0000"/>
                </a:solidFill>
              </a:rPr>
              <a:t>gi</a:t>
            </a:r>
            <a:r>
              <a:rPr lang="en-US" dirty="0" err="1" smtClean="0"/>
              <a:t>ruma</a:t>
            </a:r>
            <a:r>
              <a:rPr lang="en-US" dirty="0" smtClean="0"/>
              <a:t>.              Snakes bite.</a:t>
            </a:r>
          </a:p>
          <a:p>
            <a:endParaRPr lang="en-US" dirty="0"/>
          </a:p>
          <a:p>
            <a:r>
              <a:rPr lang="en-US" u="sng" dirty="0" err="1" smtClean="0"/>
              <a:t>Omuguwa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gu</a:t>
            </a:r>
            <a:r>
              <a:rPr lang="en-US" dirty="0" err="1" smtClean="0"/>
              <a:t>kutuse</a:t>
            </a:r>
            <a:r>
              <a:rPr lang="en-US" dirty="0" smtClean="0"/>
              <a:t>.       The rope has broken.</a:t>
            </a:r>
          </a:p>
          <a:p>
            <a:r>
              <a:rPr lang="en-US" u="sng" dirty="0" err="1" smtClean="0">
                <a:solidFill>
                  <a:schemeClr val="bg1"/>
                </a:solidFill>
              </a:rPr>
              <a:t>Emiguwa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gi</a:t>
            </a:r>
            <a:r>
              <a:rPr lang="en-US" dirty="0" err="1" smtClean="0"/>
              <a:t>kutuse</a:t>
            </a:r>
            <a:r>
              <a:rPr lang="en-US" dirty="0" smtClean="0"/>
              <a:t>.        The ropes have broken.</a:t>
            </a:r>
          </a:p>
          <a:p>
            <a:endParaRPr lang="en-US" dirty="0" smtClean="0"/>
          </a:p>
          <a:p>
            <a:r>
              <a:rPr lang="en-US" u="sng" dirty="0" err="1" smtClean="0"/>
              <a:t>Omuti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gu</a:t>
            </a:r>
            <a:r>
              <a:rPr lang="en-US" dirty="0" err="1" smtClean="0"/>
              <a:t>kala</a:t>
            </a:r>
            <a:r>
              <a:rPr lang="en-US" dirty="0" smtClean="0"/>
              <a:t>.                The tree is drying.</a:t>
            </a:r>
            <a:endParaRPr lang="en-US" dirty="0"/>
          </a:p>
          <a:p>
            <a:r>
              <a:rPr lang="en-US" u="sng" dirty="0" err="1" smtClean="0"/>
              <a:t>Emiti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gi</a:t>
            </a:r>
            <a:r>
              <a:rPr lang="en-US" dirty="0" err="1" smtClean="0"/>
              <a:t>kala</a:t>
            </a:r>
            <a:r>
              <a:rPr lang="en-US" dirty="0" smtClean="0"/>
              <a:t>.                    Trees are drying.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8"/>
          <a:stretch>
            <a:fillRect/>
          </a:stretch>
        </p:blipFill>
        <p:spPr>
          <a:xfrm>
            <a:off x="3962400" y="1295400"/>
            <a:ext cx="304800" cy="3048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8"/>
          <a:stretch>
            <a:fillRect/>
          </a:stretch>
        </p:blipFill>
        <p:spPr>
          <a:xfrm>
            <a:off x="3886200" y="1905000"/>
            <a:ext cx="304800" cy="3048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8"/>
          <a:stretch>
            <a:fillRect/>
          </a:stretch>
        </p:blipFill>
        <p:spPr>
          <a:xfrm>
            <a:off x="4419600" y="3048000"/>
            <a:ext cx="304800" cy="3048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8"/>
          <a:stretch>
            <a:fillRect/>
          </a:stretch>
        </p:blipFill>
        <p:spPr>
          <a:xfrm>
            <a:off x="4114800" y="3657600"/>
            <a:ext cx="304800" cy="3048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5" name="Recorded Sound"/>
          </p:nvPr>
        </p:nvPicPr>
        <p:blipFill>
          <a:blip r:embed="rId8"/>
          <a:stretch>
            <a:fillRect/>
          </a:stretch>
        </p:blipFill>
        <p:spPr>
          <a:xfrm>
            <a:off x="3429000" y="4800600"/>
            <a:ext cx="304800" cy="3048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6" name="Recorded Sound"/>
          </p:nvPr>
        </p:nvPicPr>
        <p:blipFill>
          <a:blip r:embed="rId8"/>
          <a:stretch>
            <a:fillRect/>
          </a:stretch>
        </p:blipFill>
        <p:spPr>
          <a:xfrm>
            <a:off x="3429000" y="5334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4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0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3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3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979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340</Words>
  <Application>Microsoft Office PowerPoint</Application>
  <PresentationFormat>On-screen Show (4:3)</PresentationFormat>
  <Paragraphs>42</Paragraphs>
  <Slides>6</Slides>
  <Notes>0</Notes>
  <HiddenSlides>0</HiddenSlides>
  <MMClips>36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Simple sentences cont’d</vt:lpstr>
      <vt:lpstr>Examples</vt:lpstr>
      <vt:lpstr>Simple sentences with  MU- BA class subjects </vt:lpstr>
      <vt:lpstr>Simple sentences with MU- MI class subjects</vt:lpstr>
      <vt:lpstr>Examples of nouns in Mu- Mi class</vt:lpstr>
      <vt:lpstr>Simple sentences with Mu- Mi class subjects</vt:lpstr>
    </vt:vector>
  </TitlesOfParts>
  <Company>Deftones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sentences cont’d</dc:title>
  <dc:creator>User</dc:creator>
  <cp:lastModifiedBy>User</cp:lastModifiedBy>
  <cp:revision>24</cp:revision>
  <dcterms:created xsi:type="dcterms:W3CDTF">2020-05-31T06:35:57Z</dcterms:created>
  <dcterms:modified xsi:type="dcterms:W3CDTF">2020-05-31T09:17:52Z</dcterms:modified>
</cp:coreProperties>
</file>