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3041E-53B8-4188-82F1-E7367CB5B445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5B753-3C1A-4311-90FA-731A8F899D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5B753-3C1A-4311-90FA-731A8F899D3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BA9D-4352-41D4-BF88-49F6AEC00119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AB2D-E54E-423F-828F-450CCCDBE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BA9D-4352-41D4-BF88-49F6AEC00119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AB2D-E54E-423F-828F-450CCCDBE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BA9D-4352-41D4-BF88-49F6AEC00119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AB2D-E54E-423F-828F-450CCCDBE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BA9D-4352-41D4-BF88-49F6AEC00119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AB2D-E54E-423F-828F-450CCCDBE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BA9D-4352-41D4-BF88-49F6AEC00119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AB2D-E54E-423F-828F-450CCCDBE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BA9D-4352-41D4-BF88-49F6AEC00119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AB2D-E54E-423F-828F-450CCCDBE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BA9D-4352-41D4-BF88-49F6AEC00119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AB2D-E54E-423F-828F-450CCCDBE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BA9D-4352-41D4-BF88-49F6AEC00119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AB2D-E54E-423F-828F-450CCCDBE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BA9D-4352-41D4-BF88-49F6AEC00119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AB2D-E54E-423F-828F-450CCCDBE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BA9D-4352-41D4-BF88-49F6AEC00119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AB2D-E54E-423F-828F-450CCCDBE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BA9D-4352-41D4-BF88-49F6AEC00119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AB2D-E54E-423F-828F-450CCCDBE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CBA9D-4352-41D4-BF88-49F6AEC00119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BAB2D-E54E-423F-828F-450CCCDBE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3" Type="http://schemas.openxmlformats.org/officeDocument/2006/relationships/audio" Target="../media/audio3.wav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audio" Target="../media/audio6.wav"/><Relationship Id="rId11" Type="http://schemas.openxmlformats.org/officeDocument/2006/relationships/image" Target="../media/image4.png"/><Relationship Id="rId5" Type="http://schemas.openxmlformats.org/officeDocument/2006/relationships/audio" Target="../media/audio5.wav"/><Relationship Id="rId10" Type="http://schemas.openxmlformats.org/officeDocument/2006/relationships/image" Target="../media/image3.png"/><Relationship Id="rId4" Type="http://schemas.openxmlformats.org/officeDocument/2006/relationships/audio" Target="../media/audio4.wav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9.wav"/><Relationship Id="rId1" Type="http://schemas.openxmlformats.org/officeDocument/2006/relationships/audio" Target="../media/audio8.wav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1.wav"/><Relationship Id="rId1" Type="http://schemas.openxmlformats.org/officeDocument/2006/relationships/audio" Target="../media/audio10.wav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4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audio13.wav"/><Relationship Id="rId1" Type="http://schemas.openxmlformats.org/officeDocument/2006/relationships/audio" Target="../media/audio12.wav"/><Relationship Id="rId6" Type="http://schemas.openxmlformats.org/officeDocument/2006/relationships/audio" Target="../media/audio17.wav"/><Relationship Id="rId5" Type="http://schemas.openxmlformats.org/officeDocument/2006/relationships/audio" Target="../media/audio16.wav"/><Relationship Id="rId4" Type="http://schemas.openxmlformats.org/officeDocument/2006/relationships/audio" Target="../media/audio15.wav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0.wav"/><Relationship Id="rId2" Type="http://schemas.openxmlformats.org/officeDocument/2006/relationships/audio" Target="../media/audio19.wav"/><Relationship Id="rId1" Type="http://schemas.openxmlformats.org/officeDocument/2006/relationships/audio" Target="../media/audio18.wav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3.wav"/><Relationship Id="rId2" Type="http://schemas.openxmlformats.org/officeDocument/2006/relationships/audio" Target="../media/audio22.wav"/><Relationship Id="rId1" Type="http://schemas.openxmlformats.org/officeDocument/2006/relationships/audio" Target="../media/audio21.wav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6.wav"/><Relationship Id="rId2" Type="http://schemas.openxmlformats.org/officeDocument/2006/relationships/audio" Target="../media/audio25.wav"/><Relationship Id="rId1" Type="http://schemas.openxmlformats.org/officeDocument/2006/relationships/audio" Target="../media/audio24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27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LESSON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2: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SIMPLE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SENTENCES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Turning MU- MI Class simple sentences into interrogative statements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the last lesson we looked at forming simple sentences with nouns in MU- BA and Mu -Mi classes.</a:t>
            </a:r>
          </a:p>
          <a:p>
            <a:r>
              <a:rPr lang="en-US" dirty="0" smtClean="0"/>
              <a:t> You can turn the simple sentences with Mu-Mi class subjects into questions by simply removing the full stop and  putting a question mark at the end.</a:t>
            </a:r>
          </a:p>
          <a:p>
            <a:r>
              <a:rPr lang="en-US" dirty="0" smtClean="0"/>
              <a:t>When speaking, the voice will go up at the end for a question, while for a statement the voice  comes down at the end.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However in plural, the ‘ma’ prefix is clearly seen replacing one of the consonants at the beginning of the noun root thus proving that the noun belongs to the Li- Ma class.</a:t>
            </a:r>
          </a:p>
          <a:p>
            <a:endParaRPr lang="en-US" dirty="0" smtClean="0"/>
          </a:p>
          <a:p>
            <a:r>
              <a:rPr lang="en-US" dirty="0" smtClean="0"/>
              <a:t>Examples: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Ma</a:t>
            </a:r>
            <a:r>
              <a:rPr lang="en-US" dirty="0" err="1" smtClean="0"/>
              <a:t>sasi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ga</a:t>
            </a:r>
            <a:r>
              <a:rPr lang="en-US" dirty="0" err="1" smtClean="0"/>
              <a:t>gudde</a:t>
            </a:r>
            <a:r>
              <a:rPr lang="en-US" dirty="0" smtClean="0"/>
              <a:t>       </a:t>
            </a:r>
            <a:r>
              <a:rPr lang="en-US" dirty="0" err="1" smtClean="0"/>
              <a:t>Amasasi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ga</a:t>
            </a:r>
            <a:r>
              <a:rPr lang="en-US" dirty="0" err="1" smtClean="0"/>
              <a:t>gudde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Matabi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ga</a:t>
            </a:r>
            <a:r>
              <a:rPr lang="en-US" dirty="0" err="1" smtClean="0"/>
              <a:t>kaze</a:t>
            </a:r>
            <a:r>
              <a:rPr lang="en-US" dirty="0" smtClean="0"/>
              <a:t>.           </a:t>
            </a:r>
            <a:r>
              <a:rPr lang="en-US" dirty="0" err="1" smtClean="0"/>
              <a:t>Amatabi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ga</a:t>
            </a:r>
            <a:r>
              <a:rPr lang="en-US" dirty="0" err="1" smtClean="0"/>
              <a:t>kaze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So many nouns belonging to the Li- ma class do not carry the ‘Li’ prefix but will have a double consonant at the beginning with one of the consonants representing the class prefix.        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Omuti</a:t>
            </a:r>
            <a:r>
              <a:rPr lang="en-US" dirty="0" smtClean="0"/>
              <a:t> </a:t>
            </a:r>
            <a:r>
              <a:rPr lang="en-US" dirty="0" err="1" smtClean="0"/>
              <a:t>gugudde</a:t>
            </a:r>
            <a:r>
              <a:rPr lang="en-US" dirty="0" smtClean="0"/>
              <a:t>?          Has the tree fallen?</a:t>
            </a:r>
          </a:p>
          <a:p>
            <a:r>
              <a:rPr lang="en-US" dirty="0" err="1" smtClean="0"/>
              <a:t>Emiti</a:t>
            </a:r>
            <a:r>
              <a:rPr lang="en-US" dirty="0" smtClean="0"/>
              <a:t> </a:t>
            </a:r>
            <a:r>
              <a:rPr lang="en-US" dirty="0" err="1" smtClean="0"/>
              <a:t>gigudde</a:t>
            </a:r>
            <a:r>
              <a:rPr lang="en-US" dirty="0" smtClean="0"/>
              <a:t>?              Have the trees fallen?</a:t>
            </a:r>
          </a:p>
          <a:p>
            <a:r>
              <a:rPr lang="en-US" sz="2700" dirty="0" err="1" smtClean="0"/>
              <a:t>Omuyembe</a:t>
            </a:r>
            <a:r>
              <a:rPr lang="en-US" sz="2700" dirty="0" smtClean="0"/>
              <a:t> </a:t>
            </a:r>
            <a:r>
              <a:rPr lang="en-US" sz="2700" dirty="0" err="1" smtClean="0"/>
              <a:t>gumeze</a:t>
            </a:r>
            <a:r>
              <a:rPr lang="en-US" sz="2700" dirty="0" smtClean="0"/>
              <a:t>?      Has the mango tree sprouted?</a:t>
            </a:r>
          </a:p>
          <a:p>
            <a:r>
              <a:rPr lang="en-US" sz="2700" dirty="0" err="1" smtClean="0"/>
              <a:t>Emiyembe</a:t>
            </a:r>
            <a:r>
              <a:rPr lang="en-US" sz="2700" dirty="0" smtClean="0"/>
              <a:t> </a:t>
            </a:r>
            <a:r>
              <a:rPr lang="en-US" sz="2700" dirty="0" err="1" smtClean="0"/>
              <a:t>gimeze</a:t>
            </a:r>
            <a:r>
              <a:rPr lang="en-US" sz="2700" dirty="0" smtClean="0"/>
              <a:t>?      Have the mango trees sprouted?</a:t>
            </a:r>
          </a:p>
          <a:p>
            <a:r>
              <a:rPr lang="en-US" dirty="0" err="1" smtClean="0"/>
              <a:t>Omusota</a:t>
            </a:r>
            <a:r>
              <a:rPr lang="en-US" dirty="0" smtClean="0"/>
              <a:t> </a:t>
            </a:r>
            <a:r>
              <a:rPr lang="en-US" dirty="0" err="1" smtClean="0"/>
              <a:t>gudduse</a:t>
            </a:r>
            <a:r>
              <a:rPr lang="en-US" dirty="0" smtClean="0"/>
              <a:t>?       Has the snake run?</a:t>
            </a:r>
          </a:p>
          <a:p>
            <a:r>
              <a:rPr lang="en-US" dirty="0" err="1" smtClean="0"/>
              <a:t>Emisota</a:t>
            </a:r>
            <a:r>
              <a:rPr lang="en-US" dirty="0" smtClean="0"/>
              <a:t> </a:t>
            </a:r>
            <a:r>
              <a:rPr lang="en-US" dirty="0" err="1" smtClean="0"/>
              <a:t>gidduse</a:t>
            </a:r>
            <a:r>
              <a:rPr lang="en-US" dirty="0" smtClean="0"/>
              <a:t>?          Have the snakes run?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8"/>
          <a:stretch>
            <a:fillRect/>
          </a:stretch>
        </p:blipFill>
        <p:spPr>
          <a:xfrm>
            <a:off x="3733800" y="1752600"/>
            <a:ext cx="304800" cy="3048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9"/>
          <a:stretch>
            <a:fillRect/>
          </a:stretch>
        </p:blipFill>
        <p:spPr>
          <a:xfrm>
            <a:off x="3733800" y="2286000"/>
            <a:ext cx="304800" cy="3048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10"/>
          <a:stretch>
            <a:fillRect/>
          </a:stretch>
        </p:blipFill>
        <p:spPr>
          <a:xfrm>
            <a:off x="3810000" y="2895600"/>
            <a:ext cx="304800" cy="3048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11"/>
          <a:stretch>
            <a:fillRect/>
          </a:stretch>
        </p:blipFill>
        <p:spPr>
          <a:xfrm>
            <a:off x="3581400" y="3352800"/>
            <a:ext cx="304800" cy="3048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5" name="Recorded Sound"/>
          </p:nvPr>
        </p:nvPicPr>
        <p:blipFill>
          <a:blip r:embed="rId12"/>
          <a:stretch>
            <a:fillRect/>
          </a:stretch>
        </p:blipFill>
        <p:spPr>
          <a:xfrm>
            <a:off x="4038600" y="3886200"/>
            <a:ext cx="304800" cy="3048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6" name="Recorded Sound"/>
          </p:nvPr>
        </p:nvPicPr>
        <p:blipFill>
          <a:blip r:embed="rId13"/>
          <a:stretch>
            <a:fillRect/>
          </a:stretch>
        </p:blipFill>
        <p:spPr>
          <a:xfrm>
            <a:off x="3886200" y="4572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0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0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0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3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873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Please note: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some cases the prefix ‘</a:t>
            </a:r>
            <a:r>
              <a:rPr lang="en-US" dirty="0" err="1" smtClean="0"/>
              <a:t>gu</a:t>
            </a:r>
            <a:r>
              <a:rPr lang="en-US" dirty="0" smtClean="0"/>
              <a:t>’ turns into ‘</a:t>
            </a:r>
            <a:r>
              <a:rPr lang="en-US" dirty="0" err="1" smtClean="0"/>
              <a:t>gwe</a:t>
            </a:r>
            <a:r>
              <a:rPr lang="en-US" dirty="0" smtClean="0"/>
              <a:t>’ and  in these cases the plural prefix g’ turns into </a:t>
            </a:r>
            <a:r>
              <a:rPr lang="en-US" dirty="0" err="1" smtClean="0"/>
              <a:t>gye</a:t>
            </a:r>
            <a:endParaRPr lang="en-US" dirty="0" smtClean="0"/>
          </a:p>
          <a:p>
            <a:r>
              <a:rPr lang="en-US" dirty="0" smtClean="0"/>
              <a:t>This arises when the root verb begins with vowel ‘e’ and since in </a:t>
            </a:r>
            <a:r>
              <a:rPr lang="en-US" dirty="0" err="1" smtClean="0"/>
              <a:t>Luganda</a:t>
            </a:r>
            <a:r>
              <a:rPr lang="en-US" dirty="0" smtClean="0"/>
              <a:t> we do not write two different vowels next to each other in a word, ‘u-e ‘ combination becomes ‘we’</a:t>
            </a:r>
          </a:p>
          <a:p>
            <a:r>
              <a:rPr lang="en-US" dirty="0" err="1" smtClean="0"/>
              <a:t>E.g</a:t>
            </a:r>
            <a:r>
              <a:rPr lang="en-US" dirty="0" smtClean="0"/>
              <a:t>: We have root verb ‘</a:t>
            </a:r>
            <a:r>
              <a:rPr lang="en-US" dirty="0" err="1" smtClean="0"/>
              <a:t>engera</a:t>
            </a:r>
            <a:r>
              <a:rPr lang="en-US" dirty="0" smtClean="0"/>
              <a:t>’, meaning to ripen so the sentence will be</a:t>
            </a:r>
          </a:p>
          <a:p>
            <a:r>
              <a:rPr lang="en-US" dirty="0" err="1" smtClean="0"/>
              <a:t>Omuyembe</a:t>
            </a:r>
            <a:r>
              <a:rPr lang="en-US" dirty="0" smtClean="0"/>
              <a:t> </a:t>
            </a:r>
            <a:r>
              <a:rPr lang="en-US" dirty="0" err="1" smtClean="0"/>
              <a:t>gu</a:t>
            </a:r>
            <a:r>
              <a:rPr lang="en-US" dirty="0" smtClean="0"/>
              <a:t> + </a:t>
            </a:r>
            <a:r>
              <a:rPr lang="en-US" dirty="0" err="1" smtClean="0"/>
              <a:t>engera</a:t>
            </a:r>
            <a:r>
              <a:rPr lang="en-US" dirty="0" smtClean="0"/>
              <a:t> = </a:t>
            </a:r>
            <a:r>
              <a:rPr lang="en-US" dirty="0" err="1" smtClean="0"/>
              <a:t>gwengera</a:t>
            </a:r>
            <a:endParaRPr lang="en-US" dirty="0" smtClean="0"/>
          </a:p>
          <a:p>
            <a:r>
              <a:rPr lang="en-US" sz="3000" dirty="0" err="1" smtClean="0"/>
              <a:t>Omuyembe</a:t>
            </a:r>
            <a:r>
              <a:rPr lang="en-US" sz="3000" dirty="0" smtClean="0"/>
              <a:t> </a:t>
            </a:r>
            <a:r>
              <a:rPr lang="en-US" sz="3000" dirty="0" err="1" smtClean="0"/>
              <a:t>gwengera</a:t>
            </a:r>
            <a:r>
              <a:rPr lang="en-US" sz="3000" dirty="0" smtClean="0"/>
              <a:t>        The mango is ripening up.</a:t>
            </a:r>
            <a:endParaRPr lang="en-US" sz="30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4038600" y="5410200"/>
            <a:ext cx="304800" cy="3048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rot="5400000">
            <a:off x="2820194" y="5028406"/>
            <a:ext cx="456406" cy="79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flipH="1">
            <a:off x="2895600" y="4621590"/>
            <a:ext cx="381000" cy="407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More examples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err="1" smtClean="0"/>
              <a:t>Omusota</a:t>
            </a:r>
            <a:r>
              <a:rPr lang="en-US" dirty="0" smtClean="0"/>
              <a:t> </a:t>
            </a:r>
            <a:r>
              <a:rPr lang="en-US" dirty="0" err="1" smtClean="0"/>
              <a:t>gu</a:t>
            </a:r>
            <a:r>
              <a:rPr lang="en-US" dirty="0" smtClean="0"/>
              <a:t> + </a:t>
            </a:r>
            <a:r>
              <a:rPr lang="en-US" dirty="0" err="1" smtClean="0"/>
              <a:t>ebase</a:t>
            </a:r>
            <a:r>
              <a:rPr lang="en-US" dirty="0" smtClean="0"/>
              <a:t> = </a:t>
            </a:r>
            <a:r>
              <a:rPr lang="en-US" dirty="0" err="1" smtClean="0"/>
              <a:t>Omusota</a:t>
            </a:r>
            <a:r>
              <a:rPr lang="en-US" dirty="0" smtClean="0"/>
              <a:t> </a:t>
            </a:r>
            <a:r>
              <a:rPr lang="en-US" dirty="0" err="1" smtClean="0"/>
              <a:t>gwebase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 smtClean="0"/>
              <a:t>‘</a:t>
            </a:r>
            <a:r>
              <a:rPr lang="en-US" dirty="0" err="1" smtClean="0"/>
              <a:t>gu</a:t>
            </a:r>
            <a:r>
              <a:rPr lang="en-US" dirty="0" smtClean="0"/>
              <a:t>’ </a:t>
            </a:r>
            <a:r>
              <a:rPr lang="en-US" dirty="0" smtClean="0"/>
              <a:t>is being added to a verb root which begins with vowel ‘a’ then then it becomes ‘</a:t>
            </a:r>
            <a:r>
              <a:rPr lang="en-US" dirty="0" err="1" smtClean="0"/>
              <a:t>gwa</a:t>
            </a:r>
            <a:r>
              <a:rPr lang="en-US" dirty="0" smtClean="0"/>
              <a:t>’</a:t>
            </a:r>
          </a:p>
          <a:p>
            <a:r>
              <a:rPr lang="en-US" dirty="0" err="1" smtClean="0"/>
              <a:t>E.g</a:t>
            </a:r>
            <a:r>
              <a:rPr lang="en-US" dirty="0" smtClean="0"/>
              <a:t>  </a:t>
            </a:r>
            <a:r>
              <a:rPr lang="en-US" dirty="0" err="1" smtClean="0"/>
              <a:t>Omupiira</a:t>
            </a:r>
            <a:r>
              <a:rPr lang="en-US" dirty="0" smtClean="0"/>
              <a:t> </a:t>
            </a:r>
            <a:r>
              <a:rPr lang="en-US" dirty="0" err="1" smtClean="0"/>
              <a:t>gu</a:t>
            </a:r>
            <a:r>
              <a:rPr lang="en-US" dirty="0" smtClean="0"/>
              <a:t> + </a:t>
            </a:r>
            <a:r>
              <a:rPr lang="en-US" dirty="0" err="1" smtClean="0"/>
              <a:t>abise</a:t>
            </a:r>
            <a:r>
              <a:rPr lang="en-US" dirty="0" smtClean="0"/>
              <a:t> – </a:t>
            </a:r>
            <a:r>
              <a:rPr lang="en-US" dirty="0" err="1" smtClean="0"/>
              <a:t>Omupiira</a:t>
            </a:r>
            <a:r>
              <a:rPr lang="en-US" dirty="0" smtClean="0"/>
              <a:t> </a:t>
            </a:r>
            <a:r>
              <a:rPr lang="en-US" dirty="0" err="1" smtClean="0"/>
              <a:t>gwabise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ball has burst.</a:t>
            </a:r>
          </a:p>
          <a:p>
            <a:r>
              <a:rPr lang="en-US" dirty="0" err="1" smtClean="0"/>
              <a:t>Omusota</a:t>
            </a:r>
            <a:r>
              <a:rPr lang="en-US" dirty="0" smtClean="0"/>
              <a:t> </a:t>
            </a:r>
            <a:r>
              <a:rPr lang="en-US" dirty="0" err="1" smtClean="0"/>
              <a:t>gu</a:t>
            </a:r>
            <a:r>
              <a:rPr lang="en-US" dirty="0" smtClean="0"/>
              <a:t> + </a:t>
            </a:r>
            <a:r>
              <a:rPr lang="en-US" dirty="0" err="1" smtClean="0"/>
              <a:t>asama</a:t>
            </a:r>
            <a:r>
              <a:rPr lang="en-US" dirty="0" smtClean="0"/>
              <a:t> = </a:t>
            </a:r>
            <a:r>
              <a:rPr lang="en-US" dirty="0" err="1" smtClean="0"/>
              <a:t>Omusota</a:t>
            </a:r>
            <a:r>
              <a:rPr lang="en-US" dirty="0" smtClean="0"/>
              <a:t> </a:t>
            </a:r>
            <a:r>
              <a:rPr lang="en-US" dirty="0" err="1" smtClean="0"/>
              <a:t>gwasama</a:t>
            </a:r>
            <a:endParaRPr lang="en-US" dirty="0" smtClean="0"/>
          </a:p>
          <a:p>
            <a:r>
              <a:rPr lang="en-US" dirty="0" smtClean="0"/>
              <a:t>The snake is opening its mouth.</a:t>
            </a:r>
            <a:r>
              <a:rPr lang="en-US" dirty="0" smtClean="0"/>
              <a:t> </a:t>
            </a:r>
            <a:endParaRPr lang="en-US" dirty="0" smtClean="0"/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8382000" y="3429000"/>
            <a:ext cx="304800" cy="3048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5"/>
          <a:stretch>
            <a:fillRect/>
          </a:stretch>
        </p:blipFill>
        <p:spPr>
          <a:xfrm>
            <a:off x="7924800" y="4724400"/>
            <a:ext cx="304800" cy="3048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rot="5400000">
            <a:off x="2590800" y="4800600"/>
            <a:ext cx="381000" cy="762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90800" y="4343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6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 plural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plural, </a:t>
            </a:r>
            <a:r>
              <a:rPr lang="en-US" dirty="0" err="1" smtClean="0"/>
              <a:t>gi</a:t>
            </a:r>
            <a:r>
              <a:rPr lang="en-US" dirty="0" smtClean="0"/>
              <a:t> + e  = </a:t>
            </a:r>
            <a:r>
              <a:rPr lang="en-US" dirty="0" err="1" smtClean="0"/>
              <a:t>gye</a:t>
            </a:r>
            <a:r>
              <a:rPr lang="en-US" dirty="0" smtClean="0"/>
              <a:t> and</a:t>
            </a:r>
          </a:p>
          <a:p>
            <a:r>
              <a:rPr lang="en-US" dirty="0" smtClean="0"/>
              <a:t>                  </a:t>
            </a:r>
            <a:r>
              <a:rPr lang="en-US" dirty="0" err="1" smtClean="0"/>
              <a:t>gi</a:t>
            </a:r>
            <a:r>
              <a:rPr lang="en-US" dirty="0" smtClean="0"/>
              <a:t> + a = </a:t>
            </a:r>
            <a:r>
              <a:rPr lang="en-US" dirty="0" err="1" smtClean="0"/>
              <a:t>gya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Examples:</a:t>
            </a:r>
            <a:endParaRPr lang="en-US" dirty="0"/>
          </a:p>
          <a:p>
            <a:r>
              <a:rPr lang="en-US" dirty="0" err="1" smtClean="0"/>
              <a:t>Emiyembe</a:t>
            </a:r>
            <a:r>
              <a:rPr lang="en-US" dirty="0" smtClean="0"/>
              <a:t> </a:t>
            </a:r>
            <a:r>
              <a:rPr lang="en-US" dirty="0" err="1" smtClean="0"/>
              <a:t>gi</a:t>
            </a:r>
            <a:r>
              <a:rPr lang="en-US" dirty="0" smtClean="0"/>
              <a:t> + </a:t>
            </a:r>
            <a:r>
              <a:rPr lang="en-US" dirty="0" err="1" smtClean="0"/>
              <a:t>engera</a:t>
            </a:r>
            <a:r>
              <a:rPr lang="en-US" dirty="0" smtClean="0"/>
              <a:t> = </a:t>
            </a:r>
            <a:r>
              <a:rPr lang="en-US" dirty="0" err="1" smtClean="0"/>
              <a:t>Emiyembe</a:t>
            </a:r>
            <a:r>
              <a:rPr lang="en-US" dirty="0" smtClean="0"/>
              <a:t> </a:t>
            </a:r>
            <a:r>
              <a:rPr lang="en-US" dirty="0" err="1" smtClean="0"/>
              <a:t>gyengera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Emisota</a:t>
            </a:r>
            <a:r>
              <a:rPr lang="en-US" dirty="0" smtClean="0"/>
              <a:t> </a:t>
            </a:r>
            <a:r>
              <a:rPr lang="en-US" dirty="0" err="1" smtClean="0"/>
              <a:t>gi</a:t>
            </a:r>
            <a:r>
              <a:rPr lang="en-US" dirty="0" smtClean="0"/>
              <a:t> + </a:t>
            </a:r>
            <a:r>
              <a:rPr lang="en-US" dirty="0" err="1" smtClean="0"/>
              <a:t>asama</a:t>
            </a:r>
            <a:r>
              <a:rPr lang="en-US" dirty="0" smtClean="0"/>
              <a:t> = </a:t>
            </a:r>
            <a:r>
              <a:rPr lang="en-US" dirty="0" err="1" smtClean="0"/>
              <a:t>Emisota</a:t>
            </a:r>
            <a:r>
              <a:rPr lang="en-US" dirty="0" smtClean="0"/>
              <a:t> </a:t>
            </a:r>
            <a:r>
              <a:rPr lang="en-US" dirty="0" err="1" smtClean="0"/>
              <a:t>gyasama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en-US" sz="1900" dirty="0" smtClean="0"/>
              <a:t>NB: You can sometimes hear some people say ‘</a:t>
            </a:r>
            <a:r>
              <a:rPr lang="en-US" sz="1900" dirty="0" err="1" smtClean="0"/>
              <a:t>Omuyembe</a:t>
            </a:r>
            <a:r>
              <a:rPr lang="en-US" sz="1900" dirty="0" smtClean="0"/>
              <a:t> </a:t>
            </a:r>
            <a:r>
              <a:rPr lang="en-US" sz="1900" b="1" dirty="0" err="1" smtClean="0"/>
              <a:t>guye</a:t>
            </a:r>
            <a:r>
              <a:rPr lang="en-US" sz="1900" dirty="0" err="1" smtClean="0"/>
              <a:t>ngera</a:t>
            </a:r>
            <a:r>
              <a:rPr lang="en-US" sz="1900" dirty="0" smtClean="0"/>
              <a:t>’ or </a:t>
            </a:r>
            <a:r>
              <a:rPr lang="en-US" sz="1900" dirty="0" err="1" smtClean="0"/>
              <a:t>Omusota</a:t>
            </a:r>
            <a:r>
              <a:rPr lang="en-US" sz="1900" dirty="0" smtClean="0"/>
              <a:t> </a:t>
            </a:r>
            <a:r>
              <a:rPr lang="en-US" sz="1900" b="1" dirty="0" err="1" smtClean="0"/>
              <a:t>guya</a:t>
            </a:r>
            <a:r>
              <a:rPr lang="en-US" sz="1900" dirty="0" err="1" smtClean="0"/>
              <a:t>sama</a:t>
            </a:r>
            <a:r>
              <a:rPr lang="en-US" sz="1900" dirty="0" smtClean="0"/>
              <a:t> but these are usually children and learners who have not yet grasped the above language rule.</a:t>
            </a:r>
            <a:endParaRPr lang="en-US" sz="19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8382000" y="3505200"/>
            <a:ext cx="304800" cy="3048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4"/>
          <a:stretch>
            <a:fillRect/>
          </a:stretch>
        </p:blipFill>
        <p:spPr>
          <a:xfrm>
            <a:off x="7467600" y="4038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7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SIMPLE SENTENCES WITH THE LI- MA CLASS SUBJECTS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Li- ma class subjects are those </a:t>
            </a:r>
            <a:r>
              <a:rPr lang="en-US" dirty="0" smtClean="0"/>
              <a:t> nouns which begin with prefix </a:t>
            </a:r>
            <a:r>
              <a:rPr lang="en-US" dirty="0" smtClean="0"/>
              <a:t>‘</a:t>
            </a:r>
            <a:r>
              <a:rPr lang="en-US" dirty="0" err="1" smtClean="0"/>
              <a:t>li</a:t>
            </a:r>
            <a:r>
              <a:rPr lang="en-US" dirty="0" smtClean="0"/>
              <a:t>’ </a:t>
            </a:r>
            <a:r>
              <a:rPr lang="en-US" dirty="0" smtClean="0"/>
              <a:t>added to </a:t>
            </a:r>
            <a:r>
              <a:rPr lang="en-US" dirty="0" smtClean="0"/>
              <a:t>the root of the noun in singular and prefix ‘ma’ </a:t>
            </a:r>
            <a:r>
              <a:rPr lang="en-US" dirty="0" smtClean="0"/>
              <a:t>added to </a:t>
            </a:r>
            <a:r>
              <a:rPr lang="en-US" dirty="0" smtClean="0"/>
              <a:t>the root of the noun </a:t>
            </a:r>
            <a:r>
              <a:rPr lang="en-US" dirty="0" smtClean="0"/>
              <a:t>when turning them to plural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Examples: </a:t>
            </a:r>
          </a:p>
          <a:p>
            <a:r>
              <a:rPr lang="en-US" dirty="0" err="1" smtClean="0"/>
              <a:t>Liiso</a:t>
            </a:r>
            <a:r>
              <a:rPr lang="en-US" dirty="0" smtClean="0"/>
              <a:t>           – Eye                         </a:t>
            </a:r>
            <a:r>
              <a:rPr lang="en-US" dirty="0" err="1" smtClean="0"/>
              <a:t>Maaso</a:t>
            </a:r>
            <a:r>
              <a:rPr lang="en-US" dirty="0" smtClean="0"/>
              <a:t>           – eyes</a:t>
            </a:r>
          </a:p>
          <a:p>
            <a:r>
              <a:rPr lang="en-US" dirty="0" err="1" smtClean="0"/>
              <a:t>Linnyo</a:t>
            </a:r>
            <a:r>
              <a:rPr lang="en-US" dirty="0" smtClean="0"/>
              <a:t>      - Tooth                       </a:t>
            </a:r>
            <a:r>
              <a:rPr lang="en-US" dirty="0" err="1" smtClean="0"/>
              <a:t>Mannyo</a:t>
            </a:r>
            <a:r>
              <a:rPr lang="en-US" dirty="0" smtClean="0"/>
              <a:t>        – Teeth</a:t>
            </a:r>
          </a:p>
          <a:p>
            <a:r>
              <a:rPr lang="en-US" dirty="0" err="1" smtClean="0"/>
              <a:t>Lyato</a:t>
            </a:r>
            <a:r>
              <a:rPr lang="en-US" dirty="0" smtClean="0"/>
              <a:t>         -  Boat                       </a:t>
            </a:r>
            <a:r>
              <a:rPr lang="en-US" dirty="0" err="1" smtClean="0"/>
              <a:t>Maato</a:t>
            </a:r>
            <a:r>
              <a:rPr lang="en-US" dirty="0" smtClean="0"/>
              <a:t>            - Boats</a:t>
            </a:r>
          </a:p>
          <a:p>
            <a:endParaRPr lang="en-US" sz="1500" dirty="0" smtClean="0"/>
          </a:p>
          <a:p>
            <a:endParaRPr lang="en-US" sz="1500" dirty="0" smtClean="0"/>
          </a:p>
          <a:p>
            <a:r>
              <a:rPr lang="en-US" sz="1500" dirty="0" smtClean="0"/>
              <a:t>(NB: </a:t>
            </a:r>
            <a:r>
              <a:rPr lang="en-US" sz="1500" dirty="0" err="1" smtClean="0"/>
              <a:t>Lyato</a:t>
            </a:r>
            <a:r>
              <a:rPr lang="en-US" sz="1500" dirty="0" smtClean="0"/>
              <a:t> comes from Li (subject prefix) + </a:t>
            </a:r>
            <a:r>
              <a:rPr lang="en-US" sz="1500" dirty="0" err="1" smtClean="0"/>
              <a:t>ato</a:t>
            </a:r>
            <a:r>
              <a:rPr lang="en-US" sz="1500" dirty="0" smtClean="0"/>
              <a:t> (root of the noun) and because in </a:t>
            </a:r>
            <a:r>
              <a:rPr lang="en-US" sz="1500" dirty="0" err="1" smtClean="0"/>
              <a:t>Luganda</a:t>
            </a:r>
            <a:r>
              <a:rPr lang="en-US" sz="1500" dirty="0" smtClean="0"/>
              <a:t> we do not write two dissimilar vowels next to each other, </a:t>
            </a:r>
            <a:r>
              <a:rPr lang="en-US" sz="1500" dirty="0" err="1" smtClean="0"/>
              <a:t>i+a</a:t>
            </a:r>
            <a:r>
              <a:rPr lang="en-US" sz="1500" dirty="0" smtClean="0"/>
              <a:t> becomes </a:t>
            </a:r>
            <a:r>
              <a:rPr lang="en-US" sz="1500" dirty="0" err="1" smtClean="0"/>
              <a:t>ya</a:t>
            </a:r>
            <a:r>
              <a:rPr lang="en-US" sz="1500" dirty="0" smtClean="0"/>
              <a:t>, thus the word </a:t>
            </a:r>
            <a:r>
              <a:rPr lang="en-US" sz="1500" dirty="0" err="1" smtClean="0"/>
              <a:t>lyato</a:t>
            </a:r>
            <a:r>
              <a:rPr lang="en-US" sz="1500" dirty="0" smtClean="0"/>
              <a:t>)</a:t>
            </a:r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8"/>
          <a:stretch>
            <a:fillRect/>
          </a:stretch>
        </p:blipFill>
        <p:spPr>
          <a:xfrm>
            <a:off x="1828800" y="3962400"/>
            <a:ext cx="304800" cy="3048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9"/>
          <a:stretch>
            <a:fillRect/>
          </a:stretch>
        </p:blipFill>
        <p:spPr>
          <a:xfrm>
            <a:off x="1981200" y="4495800"/>
            <a:ext cx="304800" cy="3048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9"/>
          <a:stretch>
            <a:fillRect/>
          </a:stretch>
        </p:blipFill>
        <p:spPr>
          <a:xfrm>
            <a:off x="1981200" y="5029200"/>
            <a:ext cx="304800" cy="3048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9"/>
          <a:stretch>
            <a:fillRect/>
          </a:stretch>
        </p:blipFill>
        <p:spPr>
          <a:xfrm>
            <a:off x="6858000" y="3962400"/>
            <a:ext cx="304800" cy="3048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5" name="Recorded Sound"/>
          </p:nvPr>
        </p:nvPicPr>
        <p:blipFill>
          <a:blip r:embed="rId9"/>
          <a:stretch>
            <a:fillRect/>
          </a:stretch>
        </p:blipFill>
        <p:spPr>
          <a:xfrm>
            <a:off x="6858000" y="4419600"/>
            <a:ext cx="304800" cy="3048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6" name="Recorded Sound"/>
          </p:nvPr>
        </p:nvPicPr>
        <p:blipFill>
          <a:blip r:embed="rId9"/>
          <a:stretch>
            <a:fillRect/>
          </a:stretch>
        </p:blipFill>
        <p:spPr>
          <a:xfrm>
            <a:off x="6858000" y="4953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8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1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4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98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633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Examples of simple sentences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When forming subject- predicate sentences with nouns in the Li- Ma class, you add prefix ‘</a:t>
            </a:r>
            <a:r>
              <a:rPr lang="en-US" dirty="0" err="1" smtClean="0"/>
              <a:t>li</a:t>
            </a:r>
            <a:r>
              <a:rPr lang="en-US" dirty="0" smtClean="0"/>
              <a:t>’ to the root verb </a:t>
            </a:r>
            <a:r>
              <a:rPr lang="en-US" dirty="0" smtClean="0"/>
              <a:t>when the subject is in </a:t>
            </a:r>
            <a:r>
              <a:rPr lang="en-US" dirty="0" smtClean="0"/>
              <a:t>singular.</a:t>
            </a:r>
          </a:p>
          <a:p>
            <a:r>
              <a:rPr lang="en-US" dirty="0" smtClean="0"/>
              <a:t>Examples</a:t>
            </a:r>
          </a:p>
          <a:p>
            <a:r>
              <a:rPr lang="en-US" dirty="0" err="1" smtClean="0"/>
              <a:t>Linnyo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li</a:t>
            </a:r>
            <a:r>
              <a:rPr lang="en-US" dirty="0" err="1" smtClean="0"/>
              <a:t>sala</a:t>
            </a:r>
            <a:r>
              <a:rPr lang="en-US" dirty="0" smtClean="0"/>
              <a:t>   - </a:t>
            </a:r>
            <a:r>
              <a:rPr lang="en-US" dirty="0" err="1" smtClean="0"/>
              <a:t>Erinnyo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li</a:t>
            </a:r>
            <a:r>
              <a:rPr lang="en-US" dirty="0" err="1" smtClean="0"/>
              <a:t>sala</a:t>
            </a:r>
            <a:r>
              <a:rPr lang="en-US" dirty="0" smtClean="0"/>
              <a:t>.         -   A </a:t>
            </a:r>
            <a:r>
              <a:rPr lang="en-US" dirty="0" smtClean="0"/>
              <a:t>tooth </a:t>
            </a:r>
            <a:r>
              <a:rPr lang="en-US" dirty="0" smtClean="0"/>
              <a:t>cuts. </a:t>
            </a:r>
            <a:endParaRPr lang="en-US" dirty="0" smtClean="0"/>
          </a:p>
          <a:p>
            <a:r>
              <a:rPr lang="en-US" dirty="0" err="1" smtClean="0"/>
              <a:t>Liiso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li</a:t>
            </a:r>
            <a:r>
              <a:rPr lang="en-US" dirty="0" err="1" smtClean="0"/>
              <a:t>raba</a:t>
            </a:r>
            <a:r>
              <a:rPr lang="en-US" dirty="0" smtClean="0"/>
              <a:t>      - </a:t>
            </a:r>
            <a:r>
              <a:rPr lang="en-US" dirty="0" err="1" smtClean="0"/>
              <a:t>Eriiso</a:t>
            </a:r>
            <a:r>
              <a:rPr lang="en-US" dirty="0" smtClean="0"/>
              <a:t> </a:t>
            </a:r>
            <a:r>
              <a:rPr lang="en-US" dirty="0" err="1" smtClean="0"/>
              <a:t>liraba</a:t>
            </a:r>
            <a:r>
              <a:rPr lang="en-US" dirty="0" smtClean="0"/>
              <a:t>.            -  The </a:t>
            </a:r>
            <a:r>
              <a:rPr lang="en-US" dirty="0" smtClean="0"/>
              <a:t>eye sees.</a:t>
            </a:r>
          </a:p>
          <a:p>
            <a:r>
              <a:rPr lang="en-US" dirty="0" err="1" smtClean="0"/>
              <a:t>Lyato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li</a:t>
            </a:r>
            <a:r>
              <a:rPr lang="en-US" dirty="0" err="1" smtClean="0"/>
              <a:t>tambula</a:t>
            </a:r>
            <a:r>
              <a:rPr lang="en-US" dirty="0" smtClean="0"/>
              <a:t>  - </a:t>
            </a:r>
            <a:r>
              <a:rPr lang="en-US" dirty="0" err="1" smtClean="0"/>
              <a:t>Eryato</a:t>
            </a:r>
            <a:r>
              <a:rPr lang="en-US" dirty="0" smtClean="0"/>
              <a:t> </a:t>
            </a:r>
            <a:r>
              <a:rPr lang="en-US" dirty="0" err="1" smtClean="0"/>
              <a:t>litambula</a:t>
            </a:r>
            <a:r>
              <a:rPr lang="en-US" dirty="0" smtClean="0"/>
              <a:t>   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dirty="0" smtClean="0"/>
              <a:t>- The </a:t>
            </a:r>
            <a:r>
              <a:rPr lang="en-US" dirty="0" smtClean="0"/>
              <a:t>boat  travels</a:t>
            </a:r>
          </a:p>
          <a:p>
            <a:endParaRPr lang="en-US" dirty="0" smtClean="0"/>
          </a:p>
          <a:p>
            <a:r>
              <a:rPr lang="en-US" sz="1400" dirty="0" smtClean="0"/>
              <a:t>(Note that the letter ‘e’ at the beginning of the noun denotes article ‘the or a’)</a:t>
            </a:r>
            <a:endParaRPr lang="en-US" sz="14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6"/>
          <a:stretch>
            <a:fillRect/>
          </a:stretch>
        </p:blipFill>
        <p:spPr>
          <a:xfrm>
            <a:off x="5334000" y="3352800"/>
            <a:ext cx="304800" cy="3048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6"/>
          <a:stretch>
            <a:fillRect/>
          </a:stretch>
        </p:blipFill>
        <p:spPr>
          <a:xfrm>
            <a:off x="5257800" y="3810000"/>
            <a:ext cx="304800" cy="3048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6"/>
          <a:stretch>
            <a:fillRect/>
          </a:stretch>
        </p:blipFill>
        <p:spPr>
          <a:xfrm>
            <a:off x="6172200" y="4267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3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1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Plural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When forming simple </a:t>
            </a:r>
            <a:r>
              <a:rPr lang="en-US" dirty="0" smtClean="0"/>
              <a:t> </a:t>
            </a:r>
            <a:r>
              <a:rPr lang="en-US" dirty="0" smtClean="0"/>
              <a:t>sentences with nouns in Li- Ma class, in plural you add prefix ‘</a:t>
            </a:r>
            <a:r>
              <a:rPr lang="en-US" dirty="0" err="1" smtClean="0"/>
              <a:t>ga</a:t>
            </a:r>
            <a:r>
              <a:rPr lang="en-US" dirty="0" smtClean="0"/>
              <a:t>’ to the root of the verb.</a:t>
            </a:r>
          </a:p>
          <a:p>
            <a:r>
              <a:rPr lang="en-US" dirty="0" smtClean="0"/>
              <a:t>Examples:</a:t>
            </a:r>
          </a:p>
          <a:p>
            <a:r>
              <a:rPr lang="en-US" dirty="0" err="1" smtClean="0"/>
              <a:t>Mannyo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ga</a:t>
            </a:r>
            <a:r>
              <a:rPr lang="en-US" dirty="0" err="1" smtClean="0"/>
              <a:t>sala</a:t>
            </a:r>
            <a:r>
              <a:rPr lang="en-US" dirty="0" smtClean="0"/>
              <a:t>.   </a:t>
            </a:r>
            <a:r>
              <a:rPr lang="en-US" dirty="0" smtClean="0"/>
              <a:t>- </a:t>
            </a:r>
            <a:r>
              <a:rPr lang="en-US" dirty="0" err="1" smtClean="0"/>
              <a:t>Amannyo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ga</a:t>
            </a:r>
            <a:r>
              <a:rPr lang="en-US" dirty="0" err="1" smtClean="0"/>
              <a:t>sala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-   </a:t>
            </a:r>
            <a:r>
              <a:rPr lang="en-US" dirty="0" smtClean="0"/>
              <a:t>The teeth cut. </a:t>
            </a:r>
          </a:p>
          <a:p>
            <a:r>
              <a:rPr lang="en-US" dirty="0" err="1" smtClean="0"/>
              <a:t>Maaso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ga</a:t>
            </a:r>
            <a:r>
              <a:rPr lang="en-US" dirty="0" err="1" smtClean="0"/>
              <a:t>laba</a:t>
            </a:r>
            <a:r>
              <a:rPr lang="en-US" dirty="0" smtClean="0"/>
              <a:t>      - </a:t>
            </a:r>
            <a:r>
              <a:rPr lang="en-US" dirty="0" err="1" smtClean="0"/>
              <a:t>Amaaso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ga</a:t>
            </a:r>
            <a:r>
              <a:rPr lang="en-US" dirty="0" err="1" smtClean="0"/>
              <a:t>laba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-  </a:t>
            </a:r>
            <a:r>
              <a:rPr lang="en-US" dirty="0" smtClean="0"/>
              <a:t>The eyes see.</a:t>
            </a:r>
          </a:p>
          <a:p>
            <a:r>
              <a:rPr lang="en-US" dirty="0" err="1" smtClean="0"/>
              <a:t>Maato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ga</a:t>
            </a:r>
            <a:r>
              <a:rPr lang="en-US" dirty="0" err="1" smtClean="0"/>
              <a:t>tambula</a:t>
            </a:r>
            <a:r>
              <a:rPr lang="en-US" dirty="0" smtClean="0"/>
              <a:t>  - </a:t>
            </a:r>
            <a:r>
              <a:rPr lang="en-US" dirty="0" err="1" smtClean="0"/>
              <a:t>Amaato</a:t>
            </a:r>
            <a:r>
              <a:rPr lang="en-US" dirty="0" smtClean="0"/>
              <a:t> </a:t>
            </a:r>
            <a:r>
              <a:rPr lang="en-US" dirty="0" err="1" smtClean="0"/>
              <a:t>gatambula</a:t>
            </a:r>
            <a:r>
              <a:rPr lang="en-US" dirty="0" smtClean="0"/>
              <a:t>   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dirty="0" smtClean="0"/>
              <a:t>-The </a:t>
            </a:r>
            <a:r>
              <a:rPr lang="en-US" dirty="0" smtClean="0"/>
              <a:t>boats  travel.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500" dirty="0" smtClean="0"/>
              <a:t>(Note that the letter ‘A’ at the beginning of the noun denotes article ‘the’)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/>
          <a:stretch>
            <a:fillRect/>
          </a:stretch>
        </p:blipFill>
        <p:spPr>
          <a:xfrm>
            <a:off x="5943600" y="2743200"/>
            <a:ext cx="304800" cy="3048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5"/>
          <a:stretch>
            <a:fillRect/>
          </a:stretch>
        </p:blipFill>
        <p:spPr>
          <a:xfrm>
            <a:off x="5791200" y="3505200"/>
            <a:ext cx="304800" cy="3048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5"/>
          <a:stretch>
            <a:fillRect/>
          </a:stretch>
        </p:blipFill>
        <p:spPr>
          <a:xfrm>
            <a:off x="6324600" y="4343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0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1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NOTE: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Please  take note that noun class prefix ‘</a:t>
            </a:r>
            <a:r>
              <a:rPr lang="en-US" dirty="0" err="1" smtClean="0"/>
              <a:t>li</a:t>
            </a:r>
            <a:r>
              <a:rPr lang="en-US" dirty="0" smtClean="0"/>
              <a:t>’ added to many nouns in this category, changes form and adopts the first consonant of the root noun doubling it and giving it a strong sound</a:t>
            </a:r>
          </a:p>
          <a:p>
            <a:r>
              <a:rPr lang="en-US" dirty="0" err="1" smtClean="0"/>
              <a:t>E.g</a:t>
            </a:r>
            <a:r>
              <a:rPr lang="en-US" dirty="0" smtClean="0"/>
              <a:t> Li + </a:t>
            </a:r>
            <a:r>
              <a:rPr lang="en-US" dirty="0" err="1" smtClean="0"/>
              <a:t>sasi</a:t>
            </a:r>
            <a:r>
              <a:rPr lang="en-US" dirty="0" smtClean="0"/>
              <a:t>= </a:t>
            </a:r>
            <a:r>
              <a:rPr lang="en-US" dirty="0" err="1" smtClean="0"/>
              <a:t>lisasi</a:t>
            </a:r>
            <a:r>
              <a:rPr lang="en-US" dirty="0" smtClean="0"/>
              <a:t>  = </a:t>
            </a:r>
            <a:r>
              <a:rPr lang="en-US" dirty="0" err="1" smtClean="0">
                <a:solidFill>
                  <a:srgbClr val="FF0000"/>
                </a:solidFill>
              </a:rPr>
              <a:t>S</a:t>
            </a:r>
            <a:r>
              <a:rPr lang="en-US" dirty="0" err="1" smtClean="0"/>
              <a:t>sasi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err="1" smtClean="0"/>
              <a:t>Ssasi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li</a:t>
            </a:r>
            <a:r>
              <a:rPr lang="en-US" dirty="0" err="1" smtClean="0"/>
              <a:t>gudde</a:t>
            </a:r>
            <a:r>
              <a:rPr lang="en-US" dirty="0" smtClean="0"/>
              <a:t>       </a:t>
            </a:r>
            <a:r>
              <a:rPr lang="en-US" dirty="0" err="1" smtClean="0"/>
              <a:t>Essasi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li</a:t>
            </a:r>
            <a:r>
              <a:rPr lang="en-US" dirty="0" err="1" smtClean="0"/>
              <a:t>gudde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The bullet has fallen.</a:t>
            </a:r>
            <a:endParaRPr lang="en-US" dirty="0" smtClean="0"/>
          </a:p>
          <a:p>
            <a:r>
              <a:rPr lang="en-US" dirty="0" smtClean="0"/>
              <a:t>Li + </a:t>
            </a:r>
            <a:r>
              <a:rPr lang="en-US" dirty="0" err="1" smtClean="0"/>
              <a:t>tabi</a:t>
            </a:r>
            <a:r>
              <a:rPr lang="en-US" dirty="0" smtClean="0"/>
              <a:t> =  </a:t>
            </a:r>
            <a:r>
              <a:rPr lang="en-US" dirty="0" err="1" smtClean="0"/>
              <a:t>Litabi</a:t>
            </a:r>
            <a:r>
              <a:rPr lang="en-US" dirty="0" smtClean="0"/>
              <a:t>= </a:t>
            </a:r>
            <a:r>
              <a:rPr lang="en-US" dirty="0" err="1" smtClean="0"/>
              <a:t>Ttabi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Ttabi</a:t>
            </a:r>
            <a:r>
              <a:rPr lang="en-US" dirty="0" smtClean="0"/>
              <a:t> </a:t>
            </a:r>
            <a:r>
              <a:rPr lang="en-US" dirty="0" err="1" smtClean="0"/>
              <a:t>likaze</a:t>
            </a:r>
            <a:r>
              <a:rPr lang="en-US" dirty="0" smtClean="0"/>
              <a:t>.           </a:t>
            </a:r>
            <a:r>
              <a:rPr lang="en-US" dirty="0" err="1" smtClean="0"/>
              <a:t>Ettabi</a:t>
            </a:r>
            <a:r>
              <a:rPr lang="en-US" dirty="0" smtClean="0"/>
              <a:t> </a:t>
            </a:r>
            <a:r>
              <a:rPr lang="en-US" dirty="0" err="1" smtClean="0"/>
              <a:t>likaze</a:t>
            </a:r>
            <a:endParaRPr lang="en-US" dirty="0" smtClean="0"/>
          </a:p>
          <a:p>
            <a:r>
              <a:rPr lang="en-US" dirty="0" smtClean="0"/>
              <a:t>The branch (of a tree) has dried up.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2781300" y="2933700"/>
            <a:ext cx="38100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819400" y="2387025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2438400" y="4572000"/>
            <a:ext cx="457200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590800" y="4267200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</a:t>
            </a:r>
            <a:endParaRPr lang="en-US" dirty="0"/>
          </a:p>
        </p:txBody>
      </p:sp>
      <p:pic>
        <p:nvPicPr>
          <p:cNvPr id="10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6"/>
          <a:stretch>
            <a:fillRect/>
          </a:stretch>
        </p:blipFill>
        <p:spPr>
          <a:xfrm>
            <a:off x="4953000" y="2895600"/>
            <a:ext cx="304800" cy="3048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6"/>
          <a:stretch>
            <a:fillRect/>
          </a:stretch>
        </p:blipFill>
        <p:spPr>
          <a:xfrm>
            <a:off x="5638800" y="3505200"/>
            <a:ext cx="304800" cy="3048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6"/>
          <a:stretch>
            <a:fillRect/>
          </a:stretch>
        </p:blipFill>
        <p:spPr>
          <a:xfrm>
            <a:off x="4572000" y="4572000"/>
            <a:ext cx="304800" cy="3048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6"/>
          <a:stretch>
            <a:fillRect/>
          </a:stretch>
        </p:blipFill>
        <p:spPr>
          <a:xfrm>
            <a:off x="5562600" y="5181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42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0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38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815</Words>
  <Application>Microsoft Office PowerPoint</Application>
  <PresentationFormat>On-screen Show (4:3)</PresentationFormat>
  <Paragraphs>82</Paragraphs>
  <Slides>10</Slides>
  <Notes>1</Notes>
  <HiddenSlides>0</HiddenSlides>
  <MMClips>27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LESSON 2: SIMPLE SENTENCES Turning MU- MI Class simple sentences into interrogative statements</vt:lpstr>
      <vt:lpstr>Examples</vt:lpstr>
      <vt:lpstr>Please note:</vt:lpstr>
      <vt:lpstr>More examples</vt:lpstr>
      <vt:lpstr>In plural</vt:lpstr>
      <vt:lpstr>SIMPLE SENTENCES WITH THE LI- MA CLASS SUBJECTS</vt:lpstr>
      <vt:lpstr>Examples of simple sentences</vt:lpstr>
      <vt:lpstr>Plural</vt:lpstr>
      <vt:lpstr>NOTE:</vt:lpstr>
      <vt:lpstr>Slide 10</vt:lpstr>
    </vt:vector>
  </TitlesOfParts>
  <Company>Deftones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Luganda Simple Sentences with Mu- Mi Class Nouns</dc:title>
  <dc:creator>User</dc:creator>
  <cp:lastModifiedBy>User</cp:lastModifiedBy>
  <cp:revision>61</cp:revision>
  <dcterms:created xsi:type="dcterms:W3CDTF">2021-07-19T13:22:03Z</dcterms:created>
  <dcterms:modified xsi:type="dcterms:W3CDTF">2021-07-21T12:51:43Z</dcterms:modified>
</cp:coreProperties>
</file>