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20-05-24T14:02:54.822" idx="1">
    <p:pos x="2976" y="2160"/>
    <p:text/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81A3-7587-4CDF-B319-F731397DA730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C4101-DA3B-40AD-BBB2-F4DB8B6DD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81A3-7587-4CDF-B319-F731397DA730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C4101-DA3B-40AD-BBB2-F4DB8B6DD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81A3-7587-4CDF-B319-F731397DA730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C4101-DA3B-40AD-BBB2-F4DB8B6DD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81A3-7587-4CDF-B319-F731397DA730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C4101-DA3B-40AD-BBB2-F4DB8B6DD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81A3-7587-4CDF-B319-F731397DA730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C4101-DA3B-40AD-BBB2-F4DB8B6DD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81A3-7587-4CDF-B319-F731397DA730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C4101-DA3B-40AD-BBB2-F4DB8B6DD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81A3-7587-4CDF-B319-F731397DA730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C4101-DA3B-40AD-BBB2-F4DB8B6DD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81A3-7587-4CDF-B319-F731397DA730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C4101-DA3B-40AD-BBB2-F4DB8B6DD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81A3-7587-4CDF-B319-F731397DA730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C4101-DA3B-40AD-BBB2-F4DB8B6DD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81A3-7587-4CDF-B319-F731397DA730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C4101-DA3B-40AD-BBB2-F4DB8B6DD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181A3-7587-4CDF-B319-F731397DA730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FC4101-DA3B-40AD-BBB2-F4DB8B6DD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181A3-7587-4CDF-B319-F731397DA730}" type="datetimeFigureOut">
              <a:rPr lang="en-US" smtClean="0"/>
              <a:pPr/>
              <a:t>5/24/2020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FC4101-DA3B-40AD-BBB2-F4DB8B6DD3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/><Relationship Id="rId7" Type="http://schemas.openxmlformats.org/officeDocument/2006/relationships/image" Target="../media/image2.png"/><Relationship Id="rId2" Type="http://schemas.openxmlformats.org/officeDocument/2006/relationships/audio" Target="../media/audio2.wav"/><Relationship Id="rId1" Type="http://schemas.openxmlformats.org/officeDocument/2006/relationships/audio" Target="../media/audio1.wav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1.xml"/><Relationship Id="rId4" Type="http://schemas.openxmlformats.org/officeDocument/2006/relationships/audio" Target="../media/audio4.wav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audio" Target="../media/audio7.wav"/><Relationship Id="rId7" Type="http://schemas.openxmlformats.org/officeDocument/2006/relationships/audio" Target="../media/audio11.wav"/><Relationship Id="rId2" Type="http://schemas.openxmlformats.org/officeDocument/2006/relationships/audio" Target="../media/audio6.wav"/><Relationship Id="rId1" Type="http://schemas.openxmlformats.org/officeDocument/2006/relationships/audio" Target="../media/audio5.wav"/><Relationship Id="rId6" Type="http://schemas.openxmlformats.org/officeDocument/2006/relationships/audio" Target="../media/audio10.wav"/><Relationship Id="rId5" Type="http://schemas.openxmlformats.org/officeDocument/2006/relationships/audio" Target="../media/audio9.wav"/><Relationship Id="rId10" Type="http://schemas.openxmlformats.org/officeDocument/2006/relationships/image" Target="../media/image3.png"/><Relationship Id="rId4" Type="http://schemas.openxmlformats.org/officeDocument/2006/relationships/audio" Target="../media/audio8.wav"/><Relationship Id="rId9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4.wav"/><Relationship Id="rId2" Type="http://schemas.openxmlformats.org/officeDocument/2006/relationships/audio" Target="../media/audio13.wav"/><Relationship Id="rId1" Type="http://schemas.openxmlformats.org/officeDocument/2006/relationships/audio" Target="../media/audio12.wav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audio" Target="../media/audio15.wav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audio" Target="../media/audio18.wav"/><Relationship Id="rId7" Type="http://schemas.openxmlformats.org/officeDocument/2006/relationships/audio" Target="../media/audio22.wav"/><Relationship Id="rId2" Type="http://schemas.openxmlformats.org/officeDocument/2006/relationships/audio" Target="../media/audio17.wav"/><Relationship Id="rId1" Type="http://schemas.openxmlformats.org/officeDocument/2006/relationships/audio" Target="../media/audio16.wav"/><Relationship Id="rId6" Type="http://schemas.openxmlformats.org/officeDocument/2006/relationships/audio" Target="../media/audio21.wav"/><Relationship Id="rId5" Type="http://schemas.openxmlformats.org/officeDocument/2006/relationships/audio" Target="../media/audio20.wav"/><Relationship Id="rId10" Type="http://schemas.openxmlformats.org/officeDocument/2006/relationships/comments" Target="../comments/comment1.xml"/><Relationship Id="rId4" Type="http://schemas.openxmlformats.org/officeDocument/2006/relationships/audio" Target="../media/audio19.wav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Monosyllabic words (Consonant -semi-vowel- vowel)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1676400"/>
            <a:ext cx="7391400" cy="4724400"/>
          </a:xfrm>
        </p:spPr>
        <p:txBody>
          <a:bodyPr/>
          <a:lstStyle/>
          <a:p>
            <a:r>
              <a:rPr lang="en-US" dirty="0" smtClean="0"/>
              <a:t>Examples</a:t>
            </a:r>
          </a:p>
          <a:p>
            <a:r>
              <a:rPr lang="en-US" dirty="0" err="1" smtClean="0"/>
              <a:t>Lwa</a:t>
            </a:r>
            <a:r>
              <a:rPr lang="en-US" dirty="0" smtClean="0"/>
              <a:t>         </a:t>
            </a:r>
            <a:r>
              <a:rPr lang="en-US" dirty="0"/>
              <a:t> </a:t>
            </a:r>
            <a:r>
              <a:rPr lang="en-US" dirty="0" smtClean="0"/>
              <a:t>          - Delay</a:t>
            </a:r>
          </a:p>
          <a:p>
            <a:r>
              <a:rPr lang="en-US" dirty="0" err="1" smtClean="0"/>
              <a:t>Lya</a:t>
            </a:r>
            <a:r>
              <a:rPr lang="en-US" dirty="0" smtClean="0"/>
              <a:t>                         - Eat</a:t>
            </a:r>
          </a:p>
          <a:p>
            <a:r>
              <a:rPr lang="en-US" dirty="0" err="1" smtClean="0"/>
              <a:t>Gwa</a:t>
            </a:r>
            <a:r>
              <a:rPr lang="en-US" dirty="0" smtClean="0"/>
              <a:t>                       - Fall</a:t>
            </a:r>
          </a:p>
          <a:p>
            <a:r>
              <a:rPr lang="en-US" dirty="0" err="1" smtClean="0"/>
              <a:t>Tya</a:t>
            </a:r>
            <a:r>
              <a:rPr lang="en-US" dirty="0" smtClean="0"/>
              <a:t>                       - Fear</a:t>
            </a:r>
            <a:endParaRPr lang="en-US" dirty="0"/>
          </a:p>
        </p:txBody>
      </p:sp>
      <p:pic>
        <p:nvPicPr>
          <p:cNvPr id="4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6"/>
          <a:stretch>
            <a:fillRect/>
          </a:stretch>
        </p:blipFill>
        <p:spPr>
          <a:xfrm>
            <a:off x="3733800" y="2514600"/>
            <a:ext cx="304800" cy="304800"/>
          </a:xfrm>
          <a:prstGeom prst="rect">
            <a:avLst/>
          </a:prstGeom>
        </p:spPr>
      </p:pic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2" name="Recorded Sound"/>
          </p:nvPr>
        </p:nvPicPr>
        <p:blipFill>
          <a:blip r:embed="rId6"/>
          <a:stretch>
            <a:fillRect/>
          </a:stretch>
        </p:blipFill>
        <p:spPr>
          <a:xfrm>
            <a:off x="3733800" y="3048000"/>
            <a:ext cx="304800" cy="304800"/>
          </a:xfrm>
          <a:prstGeom prst="rect">
            <a:avLst/>
          </a:prstGeom>
        </p:spPr>
      </p:pic>
      <p:pic>
        <p:nvPicPr>
          <p:cNvPr id="6" name="Recorded Sound">
            <a:hlinkClick r:id="" action="ppaction://media"/>
          </p:cNvPr>
          <p:cNvPicPr>
            <a:picLocks noRot="1" noChangeAspect="1"/>
          </p:cNvPicPr>
          <p:nvPr>
            <a:wavAudioFile r:embed="rId3" name="Recorded Sound"/>
          </p:nvPr>
        </p:nvPicPr>
        <p:blipFill>
          <a:blip r:embed="rId6"/>
          <a:stretch>
            <a:fillRect/>
          </a:stretch>
        </p:blipFill>
        <p:spPr>
          <a:xfrm>
            <a:off x="3733800" y="3657600"/>
            <a:ext cx="304800" cy="304800"/>
          </a:xfrm>
          <a:prstGeom prst="rect">
            <a:avLst/>
          </a:prstGeom>
        </p:spPr>
      </p:pic>
      <p:pic>
        <p:nvPicPr>
          <p:cNvPr id="7" name="Recorded Sound">
            <a:hlinkClick r:id="" action="ppaction://media"/>
          </p:cNvPr>
          <p:cNvPicPr>
            <a:picLocks noRot="1" noChangeAspect="1"/>
          </p:cNvPicPr>
          <p:nvPr>
            <a:wavAudioFile r:embed="rId4" name="Recorded Sound"/>
          </p:nvPr>
        </p:nvPicPr>
        <p:blipFill>
          <a:blip r:embed="rId7"/>
          <a:stretch>
            <a:fillRect/>
          </a:stretch>
        </p:blipFill>
        <p:spPr>
          <a:xfrm>
            <a:off x="3733800" y="4267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7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575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461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699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Monosyllabic words (Consonant- consonant- semi-vowel- vowel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These  take the form of either;  double consonants- semivowel- vowel or nasal- consonant- semi-vowel- vowel. (Apart from the nasal consonant combinations, in </a:t>
            </a:r>
            <a:r>
              <a:rPr lang="en-US" dirty="0" err="1" smtClean="0"/>
              <a:t>Luganda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smtClean="0"/>
              <a:t>consonants </a:t>
            </a:r>
            <a:r>
              <a:rPr lang="en-US" dirty="0" smtClean="0"/>
              <a:t>that are different  are not written following each other </a:t>
            </a:r>
            <a:r>
              <a:rPr lang="en-US" dirty="0" smtClean="0"/>
              <a:t>in one syllable).  </a:t>
            </a:r>
          </a:p>
          <a:p>
            <a:r>
              <a:rPr lang="en-US" dirty="0" smtClean="0"/>
              <a:t>Examples</a:t>
            </a:r>
          </a:p>
          <a:p>
            <a:r>
              <a:rPr lang="en-US" dirty="0" err="1" smtClean="0"/>
              <a:t>Mbwa</a:t>
            </a:r>
            <a:r>
              <a:rPr lang="en-US" dirty="0" smtClean="0"/>
              <a:t>               - Dog</a:t>
            </a:r>
          </a:p>
          <a:p>
            <a:r>
              <a:rPr lang="en-US" dirty="0" err="1" smtClean="0"/>
              <a:t>Bbwa</a:t>
            </a:r>
            <a:r>
              <a:rPr lang="en-US" dirty="0" smtClean="0"/>
              <a:t>                   - Wound </a:t>
            </a:r>
          </a:p>
          <a:p>
            <a:r>
              <a:rPr lang="en-US" dirty="0" err="1" smtClean="0"/>
              <a:t>Nswa</a:t>
            </a:r>
            <a:r>
              <a:rPr lang="en-US" dirty="0" smtClean="0"/>
              <a:t>                  -  white ant</a:t>
            </a:r>
          </a:p>
          <a:p>
            <a:r>
              <a:rPr lang="en-US" dirty="0" err="1" smtClean="0"/>
              <a:t>Nkwa</a:t>
            </a:r>
            <a:r>
              <a:rPr lang="en-US" dirty="0" smtClean="0"/>
              <a:t>                  - Tick</a:t>
            </a:r>
          </a:p>
          <a:p>
            <a:r>
              <a:rPr lang="en-US" dirty="0" err="1" smtClean="0"/>
              <a:t>Nkya</a:t>
            </a:r>
            <a:r>
              <a:rPr lang="en-US" dirty="0" smtClean="0"/>
              <a:t>                    - Tomorrow</a:t>
            </a:r>
          </a:p>
          <a:p>
            <a:r>
              <a:rPr lang="en-US" dirty="0" err="1" smtClean="0"/>
              <a:t>Ggwa</a:t>
            </a:r>
            <a:r>
              <a:rPr lang="en-US" dirty="0" smtClean="0"/>
              <a:t>                  - Finish</a:t>
            </a:r>
          </a:p>
          <a:p>
            <a:r>
              <a:rPr lang="en-US" dirty="0" err="1" smtClean="0"/>
              <a:t>Ddyo</a:t>
            </a:r>
            <a:r>
              <a:rPr lang="en-US" dirty="0" smtClean="0"/>
              <a:t>                   - Right hand</a:t>
            </a:r>
          </a:p>
          <a:p>
            <a:endParaRPr lang="en-US" dirty="0"/>
          </a:p>
        </p:txBody>
      </p:sp>
      <p:pic>
        <p:nvPicPr>
          <p:cNvPr id="4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9"/>
          <a:stretch>
            <a:fillRect/>
          </a:stretch>
        </p:blipFill>
        <p:spPr>
          <a:xfrm>
            <a:off x="1905000" y="3124200"/>
            <a:ext cx="304800" cy="304800"/>
          </a:xfrm>
          <a:prstGeom prst="rect">
            <a:avLst/>
          </a:prstGeom>
        </p:spPr>
      </p:pic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2" name="Recorded Sound"/>
          </p:nvPr>
        </p:nvPicPr>
        <p:blipFill>
          <a:blip r:embed="rId10"/>
          <a:stretch>
            <a:fillRect/>
          </a:stretch>
        </p:blipFill>
        <p:spPr>
          <a:xfrm>
            <a:off x="1905000" y="3505200"/>
            <a:ext cx="304800" cy="304800"/>
          </a:xfrm>
          <a:prstGeom prst="rect">
            <a:avLst/>
          </a:prstGeom>
        </p:spPr>
      </p:pic>
      <p:pic>
        <p:nvPicPr>
          <p:cNvPr id="6" name="Recorded Sound">
            <a:hlinkClick r:id="" action="ppaction://media"/>
          </p:cNvPr>
          <p:cNvPicPr>
            <a:picLocks noRot="1" noChangeAspect="1"/>
          </p:cNvPicPr>
          <p:nvPr>
            <a:wavAudioFile r:embed="rId3" name="Recorded Sound"/>
          </p:nvPr>
        </p:nvPicPr>
        <p:blipFill>
          <a:blip r:embed="rId9"/>
          <a:stretch>
            <a:fillRect/>
          </a:stretch>
        </p:blipFill>
        <p:spPr>
          <a:xfrm>
            <a:off x="1905000" y="3810000"/>
            <a:ext cx="304800" cy="304800"/>
          </a:xfrm>
          <a:prstGeom prst="rect">
            <a:avLst/>
          </a:prstGeom>
        </p:spPr>
      </p:pic>
      <p:pic>
        <p:nvPicPr>
          <p:cNvPr id="7" name="Recorded Sound">
            <a:hlinkClick r:id="" action="ppaction://media"/>
          </p:cNvPr>
          <p:cNvPicPr>
            <a:picLocks noRot="1" noChangeAspect="1"/>
          </p:cNvPicPr>
          <p:nvPr>
            <a:wavAudioFile r:embed="rId4" name="Recorded Sound"/>
          </p:nvPr>
        </p:nvPicPr>
        <p:blipFill>
          <a:blip r:embed="rId9"/>
          <a:stretch>
            <a:fillRect/>
          </a:stretch>
        </p:blipFill>
        <p:spPr>
          <a:xfrm>
            <a:off x="1905000" y="4191000"/>
            <a:ext cx="304800" cy="304800"/>
          </a:xfrm>
          <a:prstGeom prst="rect">
            <a:avLst/>
          </a:prstGeom>
        </p:spPr>
      </p:pic>
      <p:pic>
        <p:nvPicPr>
          <p:cNvPr id="8" name="Recorded Sound">
            <a:hlinkClick r:id="" action="ppaction://media"/>
          </p:cNvPr>
          <p:cNvPicPr>
            <a:picLocks noRot="1" noChangeAspect="1"/>
          </p:cNvPicPr>
          <p:nvPr>
            <a:wavAudioFile r:embed="rId5" name="Recorded Sound"/>
          </p:nvPr>
        </p:nvPicPr>
        <p:blipFill>
          <a:blip r:embed="rId9"/>
          <a:stretch>
            <a:fillRect/>
          </a:stretch>
        </p:blipFill>
        <p:spPr>
          <a:xfrm>
            <a:off x="1905000" y="4495800"/>
            <a:ext cx="304800" cy="304800"/>
          </a:xfrm>
          <a:prstGeom prst="rect">
            <a:avLst/>
          </a:prstGeom>
        </p:spPr>
      </p:pic>
      <p:pic>
        <p:nvPicPr>
          <p:cNvPr id="9" name="Recorded Sound">
            <a:hlinkClick r:id="" action="ppaction://media"/>
          </p:cNvPr>
          <p:cNvPicPr>
            <a:picLocks noRot="1" noChangeAspect="1"/>
          </p:cNvPicPr>
          <p:nvPr>
            <a:wavAudioFile r:embed="rId6" name="Recorded Sound"/>
          </p:nvPr>
        </p:nvPicPr>
        <p:blipFill>
          <a:blip r:embed="rId9"/>
          <a:stretch>
            <a:fillRect/>
          </a:stretch>
        </p:blipFill>
        <p:spPr>
          <a:xfrm>
            <a:off x="1905000" y="4800600"/>
            <a:ext cx="304800" cy="304800"/>
          </a:xfrm>
          <a:prstGeom prst="rect">
            <a:avLst/>
          </a:prstGeom>
        </p:spPr>
      </p:pic>
      <p:pic>
        <p:nvPicPr>
          <p:cNvPr id="10" name="Recorded Sound">
            <a:hlinkClick r:id="" action="ppaction://media"/>
          </p:cNvPr>
          <p:cNvPicPr>
            <a:picLocks noRot="1" noChangeAspect="1"/>
          </p:cNvPicPr>
          <p:nvPr>
            <a:wavAudioFile r:embed="rId7" name="Recorded Sound"/>
          </p:nvPr>
        </p:nvPicPr>
        <p:blipFill>
          <a:blip r:embed="rId9"/>
          <a:stretch>
            <a:fillRect/>
          </a:stretch>
        </p:blipFill>
        <p:spPr>
          <a:xfrm>
            <a:off x="1905000" y="5181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69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569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6640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530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0" dur="480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6" dur="665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3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2" dur="5760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4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Polysyllabic words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Polysyllabic words are those with two or more syllables. Every syllable in </a:t>
            </a:r>
            <a:r>
              <a:rPr lang="en-US" dirty="0" err="1" smtClean="0"/>
              <a:t>Luganda</a:t>
            </a:r>
            <a:r>
              <a:rPr lang="en-US" dirty="0" smtClean="0"/>
              <a:t> ends with a vowel. This is the easiest guide to determining syllables in </a:t>
            </a:r>
            <a:r>
              <a:rPr lang="en-US" dirty="0" smtClean="0"/>
              <a:t>poly</a:t>
            </a:r>
            <a:r>
              <a:rPr lang="en-US" dirty="0" smtClean="0"/>
              <a:t>syllabic </a:t>
            </a:r>
            <a:r>
              <a:rPr lang="en-US" dirty="0" err="1" smtClean="0"/>
              <a:t>Luganda</a:t>
            </a:r>
            <a:r>
              <a:rPr lang="en-US" dirty="0" smtClean="0"/>
              <a:t> words. In </a:t>
            </a:r>
            <a:r>
              <a:rPr lang="en-US" dirty="0" smtClean="0"/>
              <a:t>such </a:t>
            </a:r>
            <a:r>
              <a:rPr lang="en-US" dirty="0" smtClean="0"/>
              <a:t>words  </a:t>
            </a:r>
            <a:r>
              <a:rPr lang="en-US" dirty="0" smtClean="0"/>
              <a:t>a vowel standalone syllable only occurs at the beginning of words.</a:t>
            </a:r>
          </a:p>
          <a:p>
            <a:r>
              <a:rPr lang="en-US" dirty="0" smtClean="0"/>
              <a:t>Examples</a:t>
            </a:r>
          </a:p>
          <a:p>
            <a:r>
              <a:rPr lang="en-US" dirty="0" err="1" smtClean="0"/>
              <a:t>Sala</a:t>
            </a:r>
            <a:r>
              <a:rPr lang="en-US" dirty="0" smtClean="0"/>
              <a:t> – </a:t>
            </a:r>
            <a:r>
              <a:rPr lang="en-US" dirty="0"/>
              <a:t>⟨</a:t>
            </a:r>
            <a:r>
              <a:rPr lang="en-US" dirty="0" smtClean="0"/>
              <a:t>/Sa.la/⟩                             - Cut       </a:t>
            </a:r>
          </a:p>
          <a:p>
            <a:r>
              <a:rPr lang="en-US" dirty="0" err="1" smtClean="0"/>
              <a:t>Twala</a:t>
            </a:r>
            <a:r>
              <a:rPr lang="en-US" dirty="0" smtClean="0"/>
              <a:t> – ⟨/Twa.la/⟩                        - Take</a:t>
            </a:r>
          </a:p>
          <a:p>
            <a:r>
              <a:rPr lang="en-US" dirty="0" err="1" smtClean="0"/>
              <a:t>Ddwaaliro</a:t>
            </a:r>
            <a:r>
              <a:rPr lang="en-US" dirty="0" smtClean="0"/>
              <a:t> – ⟨/Ddwaa.li.ro/⟩        - Hospital</a:t>
            </a:r>
          </a:p>
          <a:p>
            <a:r>
              <a:rPr lang="en-US" dirty="0" err="1" smtClean="0"/>
              <a:t>Nkuba</a:t>
            </a:r>
            <a:r>
              <a:rPr lang="en-US" dirty="0" smtClean="0"/>
              <a:t>  - ⟨/Nku.ba/⟩                      - Rain</a:t>
            </a:r>
            <a:endParaRPr lang="en-US" dirty="0"/>
          </a:p>
        </p:txBody>
      </p:sp>
      <p:pic>
        <p:nvPicPr>
          <p:cNvPr id="4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6"/>
          <a:stretch>
            <a:fillRect/>
          </a:stretch>
        </p:blipFill>
        <p:spPr>
          <a:xfrm>
            <a:off x="3276600" y="4114800"/>
            <a:ext cx="304800" cy="304800"/>
          </a:xfrm>
          <a:prstGeom prst="rect">
            <a:avLst/>
          </a:prstGeom>
        </p:spPr>
      </p:pic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2" name="Recorded Sound"/>
          </p:nvPr>
        </p:nvPicPr>
        <p:blipFill>
          <a:blip r:embed="rId6"/>
          <a:stretch>
            <a:fillRect/>
          </a:stretch>
        </p:blipFill>
        <p:spPr>
          <a:xfrm>
            <a:off x="3733800" y="4572000"/>
            <a:ext cx="304800" cy="304800"/>
          </a:xfrm>
          <a:prstGeom prst="rect">
            <a:avLst/>
          </a:prstGeom>
        </p:spPr>
      </p:pic>
      <p:pic>
        <p:nvPicPr>
          <p:cNvPr id="6" name="Recorded Sound">
            <a:hlinkClick r:id="" action="ppaction://media"/>
          </p:cNvPr>
          <p:cNvPicPr>
            <a:picLocks noRot="1" noChangeAspect="1"/>
          </p:cNvPicPr>
          <p:nvPr>
            <a:wavAudioFile r:embed="rId3" name="Recorded Sound"/>
          </p:nvPr>
        </p:nvPicPr>
        <p:blipFill>
          <a:blip r:embed="rId6"/>
          <a:stretch>
            <a:fillRect/>
          </a:stretch>
        </p:blipFill>
        <p:spPr>
          <a:xfrm>
            <a:off x="5257800" y="5105400"/>
            <a:ext cx="304800" cy="304800"/>
          </a:xfrm>
          <a:prstGeom prst="rect">
            <a:avLst/>
          </a:prstGeom>
        </p:spPr>
      </p:pic>
      <p:pic>
        <p:nvPicPr>
          <p:cNvPr id="7" name="Recorded Sound">
            <a:hlinkClick r:id="" action="ppaction://media"/>
          </p:cNvPr>
          <p:cNvPicPr>
            <a:picLocks noRot="1" noChangeAspect="1"/>
          </p:cNvPicPr>
          <p:nvPr>
            <a:wavAudioFile r:embed="rId4" name="Recorded Sound"/>
          </p:nvPr>
        </p:nvPicPr>
        <p:blipFill>
          <a:blip r:embed="rId6"/>
          <a:stretch>
            <a:fillRect/>
          </a:stretch>
        </p:blipFill>
        <p:spPr>
          <a:xfrm>
            <a:off x="4191000" y="5562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51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909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8" dur="930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4" dur="1053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audio>
              <p:cMediaNode>
                <p:cTn id="2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Polysyllabic words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Ssomero</a:t>
            </a:r>
            <a:r>
              <a:rPr lang="en-US" dirty="0" smtClean="0"/>
              <a:t> – ⟨/Sso.me.ro/⟩                  - School</a:t>
            </a:r>
          </a:p>
          <a:p>
            <a:r>
              <a:rPr lang="en-US" dirty="0" err="1" smtClean="0"/>
              <a:t>Muswaswangule</a:t>
            </a:r>
            <a:r>
              <a:rPr lang="en-US" dirty="0" smtClean="0"/>
              <a:t> - ⟨/</a:t>
            </a:r>
            <a:r>
              <a:rPr lang="en-US" dirty="0" err="1" smtClean="0"/>
              <a:t>Mu.swa.swa.ngu.le</a:t>
            </a:r>
            <a:r>
              <a:rPr lang="en-US" dirty="0" smtClean="0"/>
              <a:t>/⟩</a:t>
            </a:r>
          </a:p>
          <a:p>
            <a:r>
              <a:rPr lang="en-US" dirty="0" smtClean="0"/>
              <a:t>                                                              -unruly/ wild</a:t>
            </a:r>
          </a:p>
          <a:p>
            <a:r>
              <a:rPr lang="en-US" dirty="0" err="1" smtClean="0"/>
              <a:t>Lunaku</a:t>
            </a:r>
            <a:r>
              <a:rPr lang="en-US" dirty="0" smtClean="0"/>
              <a:t>- ⟨/</a:t>
            </a:r>
            <a:r>
              <a:rPr lang="en-US" dirty="0" err="1"/>
              <a:t>L</a:t>
            </a:r>
            <a:r>
              <a:rPr lang="en-US" dirty="0" err="1" smtClean="0"/>
              <a:t>u.na.ku</a:t>
            </a:r>
            <a:r>
              <a:rPr lang="en-US" dirty="0" smtClean="0"/>
              <a:t>/⟩                          - Day</a:t>
            </a:r>
          </a:p>
          <a:p>
            <a:r>
              <a:rPr lang="en-US" dirty="0" err="1" smtClean="0"/>
              <a:t>Luyimba</a:t>
            </a:r>
            <a:r>
              <a:rPr lang="en-US" dirty="0" smtClean="0"/>
              <a:t> - ⟨/</a:t>
            </a:r>
            <a:r>
              <a:rPr lang="en-US" dirty="0" err="1" smtClean="0"/>
              <a:t>Lu.yi.mba</a:t>
            </a:r>
            <a:r>
              <a:rPr lang="en-US" dirty="0" smtClean="0"/>
              <a:t>/⟩                    - Song</a:t>
            </a:r>
          </a:p>
          <a:p>
            <a:r>
              <a:rPr lang="en-US" dirty="0" err="1" smtClean="0"/>
              <a:t>Buuza</a:t>
            </a:r>
            <a:r>
              <a:rPr lang="en-US" dirty="0" smtClean="0"/>
              <a:t>  - ⟨/Buu.za/⟩                             - Greet/ Ask</a:t>
            </a:r>
          </a:p>
          <a:p>
            <a:r>
              <a:rPr lang="en-US" dirty="0" err="1" smtClean="0"/>
              <a:t>Dduuka</a:t>
            </a:r>
            <a:r>
              <a:rPr lang="en-US" dirty="0" smtClean="0"/>
              <a:t>  - ⟨/</a:t>
            </a:r>
            <a:r>
              <a:rPr lang="en-US" dirty="0" err="1" smtClean="0"/>
              <a:t>Dduu.ka</a:t>
            </a:r>
            <a:r>
              <a:rPr lang="en-US" dirty="0" smtClean="0"/>
              <a:t>/⟩                        - Shop</a:t>
            </a:r>
          </a:p>
          <a:p>
            <a:r>
              <a:rPr lang="en-US" dirty="0" err="1" smtClean="0"/>
              <a:t>Ddiiro</a:t>
            </a:r>
            <a:r>
              <a:rPr lang="en-US" dirty="0" smtClean="0"/>
              <a:t> - ⟨/Ddii.ro/⟩                               - Sitting room</a:t>
            </a:r>
            <a:endParaRPr lang="en-US" dirty="0"/>
          </a:p>
        </p:txBody>
      </p:sp>
      <p:pic>
        <p:nvPicPr>
          <p:cNvPr id="4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9"/>
          <a:stretch>
            <a:fillRect/>
          </a:stretch>
        </p:blipFill>
        <p:spPr>
          <a:xfrm>
            <a:off x="5181600" y="1828800"/>
            <a:ext cx="304800" cy="304800"/>
          </a:xfrm>
          <a:prstGeom prst="rect">
            <a:avLst/>
          </a:prstGeom>
        </p:spPr>
      </p:pic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2" name="Recorded Sound"/>
          </p:nvPr>
        </p:nvPicPr>
        <p:blipFill>
          <a:blip r:embed="rId9"/>
          <a:stretch>
            <a:fillRect/>
          </a:stretch>
        </p:blipFill>
        <p:spPr>
          <a:xfrm>
            <a:off x="7848600" y="2209800"/>
            <a:ext cx="304800" cy="304800"/>
          </a:xfrm>
          <a:prstGeom prst="rect">
            <a:avLst/>
          </a:prstGeom>
        </p:spPr>
      </p:pic>
      <p:pic>
        <p:nvPicPr>
          <p:cNvPr id="6" name="Recorded Sound">
            <a:hlinkClick r:id="" action="ppaction://media"/>
          </p:cNvPr>
          <p:cNvPicPr>
            <a:picLocks noRot="1" noChangeAspect="1"/>
          </p:cNvPicPr>
          <p:nvPr>
            <a:wavAudioFile r:embed="rId3" name="Recorded Sound"/>
          </p:nvPr>
        </p:nvPicPr>
        <p:blipFill>
          <a:blip r:embed="rId9"/>
          <a:stretch>
            <a:fillRect/>
          </a:stretch>
        </p:blipFill>
        <p:spPr>
          <a:xfrm>
            <a:off x="4419600" y="3429000"/>
            <a:ext cx="304800" cy="304800"/>
          </a:xfrm>
          <a:prstGeom prst="rect">
            <a:avLst/>
          </a:prstGeom>
        </p:spPr>
      </p:pic>
      <p:pic>
        <p:nvPicPr>
          <p:cNvPr id="7" name="Recorded Sound">
            <a:hlinkClick r:id="" action="ppaction://media"/>
          </p:cNvPr>
          <p:cNvPicPr>
            <a:picLocks noRot="1" noChangeAspect="1"/>
          </p:cNvPicPr>
          <p:nvPr>
            <a:wavAudioFile r:embed="rId4" name="Recorded Sound"/>
          </p:nvPr>
        </p:nvPicPr>
        <p:blipFill>
          <a:blip r:embed="rId9"/>
          <a:stretch>
            <a:fillRect/>
          </a:stretch>
        </p:blipFill>
        <p:spPr>
          <a:xfrm>
            <a:off x="4572000" y="3962400"/>
            <a:ext cx="304800" cy="304800"/>
          </a:xfrm>
          <a:prstGeom prst="rect">
            <a:avLst/>
          </a:prstGeom>
        </p:spPr>
      </p:pic>
      <p:pic>
        <p:nvPicPr>
          <p:cNvPr id="8" name="Recorded Sound">
            <a:hlinkClick r:id="" action="ppaction://media"/>
          </p:cNvPr>
          <p:cNvPicPr>
            <a:picLocks noRot="1" noChangeAspect="1"/>
          </p:cNvPicPr>
          <p:nvPr>
            <a:wavAudioFile r:embed="rId5" name="Recorded Sound"/>
          </p:nvPr>
        </p:nvPicPr>
        <p:blipFill>
          <a:blip r:embed="rId9"/>
          <a:stretch>
            <a:fillRect/>
          </a:stretch>
        </p:blipFill>
        <p:spPr>
          <a:xfrm>
            <a:off x="4419600" y="4572000"/>
            <a:ext cx="304800" cy="304800"/>
          </a:xfrm>
          <a:prstGeom prst="rect">
            <a:avLst/>
          </a:prstGeom>
        </p:spPr>
      </p:pic>
      <p:pic>
        <p:nvPicPr>
          <p:cNvPr id="9" name="Recorded Sound">
            <a:hlinkClick r:id="" action="ppaction://media"/>
          </p:cNvPr>
          <p:cNvPicPr>
            <a:picLocks noRot="1" noChangeAspect="1"/>
          </p:cNvPicPr>
          <p:nvPr>
            <a:wavAudioFile r:embed="rId6" name="Recorded Sound"/>
          </p:nvPr>
        </p:nvPicPr>
        <p:blipFill>
          <a:blip r:embed="rId9"/>
          <a:stretch>
            <a:fillRect/>
          </a:stretch>
        </p:blipFill>
        <p:spPr>
          <a:xfrm>
            <a:off x="4495800" y="5105400"/>
            <a:ext cx="304800" cy="304800"/>
          </a:xfrm>
          <a:prstGeom prst="rect">
            <a:avLst/>
          </a:prstGeom>
        </p:spPr>
      </p:pic>
      <p:pic>
        <p:nvPicPr>
          <p:cNvPr id="10" name="Recorded Sound">
            <a:hlinkClick r:id="" action="ppaction://media"/>
          </p:cNvPr>
          <p:cNvPicPr>
            <a:picLocks noRot="1" noChangeAspect="1"/>
          </p:cNvPicPr>
          <p:nvPr>
            <a:wavAudioFile r:embed="rId7" name="Recorded Sound"/>
          </p:nvPr>
        </p:nvPicPr>
        <p:blipFill>
          <a:blip r:embed="rId9"/>
          <a:stretch>
            <a:fillRect/>
          </a:stretch>
        </p:blipFill>
        <p:spPr>
          <a:xfrm>
            <a:off x="4419600" y="5715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830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1283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>
                <p:cTn id="1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0" dur="11800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audio>
              <p:cMediaNode>
                <p:cTn id="2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6" dur="12600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audio>
              <p:cMediaNode>
                <p:cTn id="2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2" dur="1206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audio>
              <p:cMediaNode>
                <p:cTn id="3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232</Words>
  <Application>Microsoft Office PowerPoint</Application>
  <PresentationFormat>On-screen Show (4:3)</PresentationFormat>
  <Paragraphs>32</Paragraphs>
  <Slides>4</Slides>
  <Notes>0</Notes>
  <HiddenSlides>0</HiddenSlides>
  <MMClips>22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Monosyllabic words (Consonant -semi-vowel- vowel)</vt:lpstr>
      <vt:lpstr> Monosyllabic words (Consonant- consonant- semi-vowel- vowel .</vt:lpstr>
      <vt:lpstr>Polysyllabic words</vt:lpstr>
      <vt:lpstr>Polysyllabic words (cont’d)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Monosyllabic words (Consonant -semi-vowel- vowel)</dc:title>
  <dc:creator>User</dc:creator>
  <cp:lastModifiedBy>User</cp:lastModifiedBy>
  <cp:revision>30</cp:revision>
  <dcterms:created xsi:type="dcterms:W3CDTF">2020-05-24T07:54:56Z</dcterms:created>
  <dcterms:modified xsi:type="dcterms:W3CDTF">2020-05-24T11:05:40Z</dcterms:modified>
</cp:coreProperties>
</file>