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9A172-23B7-4C39-8AF5-8180CFEBDC4B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5371D-493C-4AC4-9396-F12A7CB90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5371D-493C-4AC4-9396-F12A7CB90E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6595F-ECDA-4F29-AC19-ECADB8D159AF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A1EC7-EAF3-49A5-8756-6D9BD1C6C7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4.wav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1.png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8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../media/audio11.wav"/><Relationship Id="rId7" Type="http://schemas.openxmlformats.org/officeDocument/2006/relationships/slideLayout" Target="../slideLayouts/slideLayout2.xml"/><Relationship Id="rId2" Type="http://schemas.openxmlformats.org/officeDocument/2006/relationships/audio" Target="../media/audio10.wav"/><Relationship Id="rId1" Type="http://schemas.openxmlformats.org/officeDocument/2006/relationships/audio" Target="../media/audio9.wav"/><Relationship Id="rId6" Type="http://schemas.openxmlformats.org/officeDocument/2006/relationships/audio" Target="../media/audio14.wav"/><Relationship Id="rId5" Type="http://schemas.openxmlformats.org/officeDocument/2006/relationships/audio" Target="../media/audio13.wav"/><Relationship Id="rId4" Type="http://schemas.openxmlformats.org/officeDocument/2006/relationships/audio" Target="../media/audio12.wav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22.wav"/><Relationship Id="rId3" Type="http://schemas.openxmlformats.org/officeDocument/2006/relationships/audio" Target="../media/audio17.wav"/><Relationship Id="rId7" Type="http://schemas.openxmlformats.org/officeDocument/2006/relationships/audio" Target="../media/audio21.wav"/><Relationship Id="rId2" Type="http://schemas.openxmlformats.org/officeDocument/2006/relationships/audio" Target="../media/audio16.wav"/><Relationship Id="rId1" Type="http://schemas.openxmlformats.org/officeDocument/2006/relationships/audio" Target="../media/audio15.wav"/><Relationship Id="rId6" Type="http://schemas.openxmlformats.org/officeDocument/2006/relationships/audio" Target="../media/audio20.wav"/><Relationship Id="rId11" Type="http://schemas.openxmlformats.org/officeDocument/2006/relationships/image" Target="../media/image1.png"/><Relationship Id="rId5" Type="http://schemas.openxmlformats.org/officeDocument/2006/relationships/audio" Target="../media/audio19.wav"/><Relationship Id="rId10" Type="http://schemas.openxmlformats.org/officeDocument/2006/relationships/image" Target="../media/image7.png"/><Relationship Id="rId4" Type="http://schemas.openxmlformats.org/officeDocument/2006/relationships/audio" Target="../media/audio18.wav"/><Relationship Id="rId9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../media/audio25.wav"/><Relationship Id="rId7" Type="http://schemas.openxmlformats.org/officeDocument/2006/relationships/image" Target="../media/image9.png"/><Relationship Id="rId2" Type="http://schemas.openxmlformats.org/officeDocument/2006/relationships/audio" Target="../media/audio24.wav"/><Relationship Id="rId1" Type="http://schemas.openxmlformats.org/officeDocument/2006/relationships/audio" Target="../media/audio23.wav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26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audio" Target="../media/audio29.wav"/><Relationship Id="rId7" Type="http://schemas.openxmlformats.org/officeDocument/2006/relationships/slideLayout" Target="../slideLayouts/slideLayout2.xml"/><Relationship Id="rId2" Type="http://schemas.openxmlformats.org/officeDocument/2006/relationships/audio" Target="../media/audio28.wav"/><Relationship Id="rId1" Type="http://schemas.openxmlformats.org/officeDocument/2006/relationships/audio" Target="../media/audio27.wav"/><Relationship Id="rId6" Type="http://schemas.openxmlformats.org/officeDocument/2006/relationships/audio" Target="../media/audio32.wav"/><Relationship Id="rId5" Type="http://schemas.openxmlformats.org/officeDocument/2006/relationships/audio" Target="../media/audio31.wav"/><Relationship Id="rId10" Type="http://schemas.openxmlformats.org/officeDocument/2006/relationships/image" Target="../media/image1.png"/><Relationship Id="rId4" Type="http://schemas.openxmlformats.org/officeDocument/2006/relationships/audio" Target="../media/audio30.wav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Monosyllabic words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Luganda</a:t>
            </a:r>
            <a:r>
              <a:rPr lang="en-US" dirty="0" smtClean="0"/>
              <a:t>, monosyllabic words take many, forms, the vowels, consonant – vowel (CV), consonant –consonant- vowel(CCV), the consonant -semi-vowel</a:t>
            </a:r>
            <a:r>
              <a:rPr lang="en-US" dirty="0"/>
              <a:t>-</a:t>
            </a:r>
            <a:r>
              <a:rPr lang="en-US" dirty="0" smtClean="0"/>
              <a:t> vowel, the consonant- consonant -semivowel </a:t>
            </a:r>
            <a:r>
              <a:rPr lang="en-US" dirty="0"/>
              <a:t>-</a:t>
            </a:r>
            <a:r>
              <a:rPr lang="en-US" dirty="0" smtClean="0"/>
              <a:t>vowel ( and consonant- consonant- semivowel- vowel- vowel 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)The vowels with no consonants are usually used to show exclamation and are written with an exclamation mark </a:t>
            </a:r>
          </a:p>
          <a:p>
            <a:r>
              <a:rPr lang="en-US" dirty="0" smtClean="0"/>
              <a:t>Examples </a:t>
            </a:r>
          </a:p>
          <a:p>
            <a:r>
              <a:rPr lang="en-US" dirty="0" smtClean="0"/>
              <a:t>A!     E!   O!    U!</a:t>
            </a:r>
          </a:p>
          <a:p>
            <a:r>
              <a:rPr lang="en-US" dirty="0" smtClean="0"/>
              <a:t>a! e! o! u!</a:t>
            </a:r>
          </a:p>
          <a:p>
            <a:r>
              <a:rPr lang="en-US" dirty="0" smtClean="0"/>
              <a:t>These exclamations can be used to express surprise or shock</a:t>
            </a:r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3810000" y="4495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7"/>
          <a:stretch>
            <a:fillRect/>
          </a:stretch>
        </p:blipFill>
        <p:spPr>
          <a:xfrm>
            <a:off x="4419600" y="4572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8"/>
          <a:stretch>
            <a:fillRect/>
          </a:stretch>
        </p:blipFill>
        <p:spPr>
          <a:xfrm>
            <a:off x="5029200" y="44958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9"/>
          <a:stretch>
            <a:fillRect/>
          </a:stretch>
        </p:blipFill>
        <p:spPr>
          <a:xfrm>
            <a:off x="5867400" y="4495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0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3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51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Vowels as monosyllabic words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syllables can also be a question and in this way they can mean: what?, Can you say it again? </a:t>
            </a:r>
            <a:r>
              <a:rPr lang="en-US" dirty="0"/>
              <a:t> </a:t>
            </a:r>
            <a:r>
              <a:rPr lang="en-US" dirty="0" smtClean="0"/>
              <a:t>When used as a question they end at a higher note whereas when used to express surprise or shock they end at a lower note.</a:t>
            </a:r>
          </a:p>
          <a:p>
            <a:r>
              <a:rPr lang="en-US" dirty="0" smtClean="0"/>
              <a:t>Examples of vowels used as questions</a:t>
            </a:r>
          </a:p>
          <a:p>
            <a:r>
              <a:rPr lang="en-US" dirty="0" smtClean="0"/>
              <a:t>A?       E?         O?     U?</a:t>
            </a:r>
          </a:p>
          <a:p>
            <a:r>
              <a:rPr lang="en-US" dirty="0" smtClean="0"/>
              <a:t>Note that this is casual (peer to peer) and doesn’t show politeness.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1371600" y="4495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7"/>
          <a:stretch>
            <a:fillRect/>
          </a:stretch>
        </p:blipFill>
        <p:spPr>
          <a:xfrm>
            <a:off x="2514600" y="44958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7"/>
          <a:stretch>
            <a:fillRect/>
          </a:stretch>
        </p:blipFill>
        <p:spPr>
          <a:xfrm>
            <a:off x="3657600" y="45720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7"/>
          <a:stretch>
            <a:fillRect/>
          </a:stretch>
        </p:blipFill>
        <p:spPr>
          <a:xfrm>
            <a:off x="4572000" y="4495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1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6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65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(ii)Consonant – vowel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Luganda</a:t>
            </a:r>
            <a:r>
              <a:rPr lang="en-US" dirty="0" smtClean="0"/>
              <a:t>, syllables are separated by vowels. This means that every syllable must have at least one vowel. Some of these monosyllables are full words with complete meanings</a:t>
            </a:r>
          </a:p>
          <a:p>
            <a:r>
              <a:rPr lang="en-US" dirty="0" err="1" smtClean="0"/>
              <a:t>Wa</a:t>
            </a:r>
            <a:r>
              <a:rPr lang="en-US" dirty="0" smtClean="0"/>
              <a:t>         -  Give</a:t>
            </a:r>
          </a:p>
          <a:p>
            <a:r>
              <a:rPr lang="en-US" dirty="0" err="1" smtClean="0"/>
              <a:t>Wa</a:t>
            </a:r>
            <a:r>
              <a:rPr lang="en-US" dirty="0" smtClean="0"/>
              <a:t>?      - Where?</a:t>
            </a:r>
          </a:p>
          <a:p>
            <a:r>
              <a:rPr lang="en-US" dirty="0" err="1" smtClean="0"/>
              <a:t>Ba</a:t>
            </a:r>
            <a:r>
              <a:rPr lang="en-US" dirty="0" smtClean="0"/>
              <a:t>         - Be</a:t>
            </a:r>
          </a:p>
          <a:p>
            <a:r>
              <a:rPr lang="en-US" dirty="0" err="1" smtClean="0"/>
              <a:t>Va</a:t>
            </a:r>
            <a:r>
              <a:rPr lang="en-US" dirty="0" smtClean="0"/>
              <a:t>          - Move</a:t>
            </a:r>
          </a:p>
          <a:p>
            <a:r>
              <a:rPr lang="en-US" dirty="0" err="1" smtClean="0"/>
              <a:t>Fa</a:t>
            </a:r>
            <a:r>
              <a:rPr lang="en-US" dirty="0" smtClean="0"/>
              <a:t>         - Die</a:t>
            </a:r>
          </a:p>
          <a:p>
            <a:r>
              <a:rPr lang="en-US" dirty="0" smtClean="0"/>
              <a:t>Ka         - Home</a:t>
            </a:r>
          </a:p>
          <a:p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8"/>
          <a:stretch>
            <a:fillRect/>
          </a:stretch>
        </p:blipFill>
        <p:spPr>
          <a:xfrm>
            <a:off x="1524000" y="2971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8"/>
          <a:stretch>
            <a:fillRect/>
          </a:stretch>
        </p:blipFill>
        <p:spPr>
          <a:xfrm>
            <a:off x="1676400" y="35052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9"/>
          <a:stretch>
            <a:fillRect/>
          </a:stretch>
        </p:blipFill>
        <p:spPr>
          <a:xfrm>
            <a:off x="1524000" y="40386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9"/>
          <a:stretch>
            <a:fillRect/>
          </a:stretch>
        </p:blipFill>
        <p:spPr>
          <a:xfrm>
            <a:off x="1447800" y="45720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9"/>
          <a:stretch>
            <a:fillRect/>
          </a:stretch>
        </p:blipFill>
        <p:spPr>
          <a:xfrm>
            <a:off x="1371600" y="51054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9"/>
          <a:stretch>
            <a:fillRect/>
          </a:stretch>
        </p:blipFill>
        <p:spPr>
          <a:xfrm>
            <a:off x="13716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7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1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7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8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614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775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(iii) Consonant -consonant -vowel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take two forms; the nasal- consonant- vowel words and the double consonant- vowel words.</a:t>
            </a:r>
          </a:p>
          <a:p>
            <a:pPr>
              <a:buNone/>
            </a:pPr>
            <a:r>
              <a:rPr lang="en-US" b="1" dirty="0" smtClean="0"/>
              <a:t>Nasal- consonant- vowel words</a:t>
            </a:r>
          </a:p>
          <a:p>
            <a:r>
              <a:rPr lang="en-US" dirty="0" smtClean="0"/>
              <a:t>From the earlier lessons we learnt that nasal m is only combined with b, p while n is combined with k, t, s, </a:t>
            </a:r>
            <a:r>
              <a:rPr lang="en-US" dirty="0" err="1" smtClean="0"/>
              <a:t>d,g</a:t>
            </a:r>
            <a:r>
              <a:rPr lang="en-US" dirty="0" smtClean="0"/>
              <a:t>, c, z and j,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words in this form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Mpa</a:t>
            </a:r>
            <a:r>
              <a:rPr lang="en-US" dirty="0" smtClean="0"/>
              <a:t> -    Give me</a:t>
            </a:r>
          </a:p>
          <a:p>
            <a:r>
              <a:rPr lang="en-US" dirty="0" err="1" smtClean="0"/>
              <a:t>Mbi</a:t>
            </a:r>
            <a:r>
              <a:rPr lang="en-US" dirty="0" smtClean="0"/>
              <a:t>  -    It is bad.</a:t>
            </a:r>
          </a:p>
          <a:p>
            <a:r>
              <a:rPr lang="en-US" dirty="0" err="1" smtClean="0"/>
              <a:t>Mbu</a:t>
            </a:r>
            <a:r>
              <a:rPr lang="en-US" dirty="0" smtClean="0"/>
              <a:t> -     </a:t>
            </a:r>
            <a:r>
              <a:rPr lang="en-US" dirty="0" err="1" smtClean="0"/>
              <a:t>Heresay</a:t>
            </a:r>
            <a:endParaRPr lang="en-US" dirty="0" smtClean="0"/>
          </a:p>
          <a:p>
            <a:r>
              <a:rPr lang="en-US" dirty="0" err="1" smtClean="0"/>
              <a:t>Mpi</a:t>
            </a:r>
            <a:r>
              <a:rPr lang="en-US" dirty="0" smtClean="0"/>
              <a:t> -       Slaps</a:t>
            </a:r>
          </a:p>
          <a:p>
            <a:r>
              <a:rPr lang="en-US" dirty="0" err="1" smtClean="0"/>
              <a:t>Nta</a:t>
            </a:r>
            <a:r>
              <a:rPr lang="en-US" dirty="0" smtClean="0"/>
              <a:t>-         Release/ Let go</a:t>
            </a:r>
          </a:p>
          <a:p>
            <a:r>
              <a:rPr lang="en-US" dirty="0" err="1" smtClean="0"/>
              <a:t>Nte</a:t>
            </a:r>
            <a:r>
              <a:rPr lang="en-US" dirty="0" smtClean="0"/>
              <a:t>  -      Cow</a:t>
            </a:r>
          </a:p>
          <a:p>
            <a:r>
              <a:rPr lang="en-US" dirty="0" err="1" smtClean="0"/>
              <a:t>Nsi</a:t>
            </a:r>
            <a:r>
              <a:rPr lang="en-US" dirty="0" smtClean="0"/>
              <a:t>   -       World</a:t>
            </a:r>
          </a:p>
          <a:p>
            <a:r>
              <a:rPr lang="en-US" dirty="0" err="1" smtClean="0"/>
              <a:t>Ndi</a:t>
            </a:r>
            <a:r>
              <a:rPr lang="en-US" dirty="0" smtClean="0"/>
              <a:t> -        I am</a:t>
            </a:r>
          </a:p>
          <a:p>
            <a:pPr>
              <a:buNone/>
            </a:pPr>
            <a:r>
              <a:rPr lang="en-US" dirty="0" smtClean="0"/>
              <a:t>(Note that some words are full sentences).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10"/>
          <a:stretch>
            <a:fillRect/>
          </a:stretch>
        </p:blipFill>
        <p:spPr>
          <a:xfrm>
            <a:off x="2362200" y="1066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11"/>
          <a:stretch>
            <a:fillRect/>
          </a:stretch>
        </p:blipFill>
        <p:spPr>
          <a:xfrm>
            <a:off x="2438400" y="16002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11"/>
          <a:stretch>
            <a:fillRect/>
          </a:stretch>
        </p:blipFill>
        <p:spPr>
          <a:xfrm>
            <a:off x="2514600" y="21336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11"/>
          <a:stretch>
            <a:fillRect/>
          </a:stretch>
        </p:blipFill>
        <p:spPr>
          <a:xfrm>
            <a:off x="2438400" y="26670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11"/>
          <a:stretch>
            <a:fillRect/>
          </a:stretch>
        </p:blipFill>
        <p:spPr>
          <a:xfrm>
            <a:off x="2438400" y="31242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11"/>
          <a:stretch>
            <a:fillRect/>
          </a:stretch>
        </p:blipFill>
        <p:spPr>
          <a:xfrm>
            <a:off x="2438400" y="3733800"/>
            <a:ext cx="304800" cy="3048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7" name="Recorded Sound"/>
          </p:nvPr>
        </p:nvPicPr>
        <p:blipFill>
          <a:blip r:embed="rId11"/>
          <a:stretch>
            <a:fillRect/>
          </a:stretch>
        </p:blipFill>
        <p:spPr>
          <a:xfrm>
            <a:off x="2362200" y="4267200"/>
            <a:ext cx="304800" cy="304800"/>
          </a:xfrm>
          <a:prstGeom prst="rect">
            <a:avLst/>
          </a:prstGeom>
        </p:spPr>
      </p:pic>
      <p:pic>
        <p:nvPicPr>
          <p:cNvPr id="11" name="Recorded Sound">
            <a:hlinkClick r:id="" action="ppaction://media"/>
          </p:cNvPr>
          <p:cNvPicPr>
            <a:picLocks noRot="1" noChangeAspect="1"/>
          </p:cNvPicPr>
          <p:nvPr>
            <a:wavAudioFile r:embed="rId8" name="Recorded Sound"/>
          </p:nvPr>
        </p:nvPicPr>
        <p:blipFill>
          <a:blip r:embed="rId11"/>
          <a:stretch>
            <a:fillRect/>
          </a:stretch>
        </p:blipFill>
        <p:spPr>
          <a:xfrm>
            <a:off x="2362200" y="480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3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4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81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82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618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54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512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Double consonants- vowel word 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Luganda</a:t>
            </a:r>
            <a:r>
              <a:rPr lang="en-US" dirty="0" smtClean="0"/>
              <a:t>, all consonants can be doubled except l, r, h and the semi vowels. When consonants are doubled, they make strong sound and in many situations, a single consonant with a vowel has different meaning from  a </a:t>
            </a:r>
            <a:r>
              <a:rPr lang="en-US" dirty="0" err="1" smtClean="0"/>
              <a:t>souble</a:t>
            </a:r>
            <a:r>
              <a:rPr lang="en-US" dirty="0" smtClean="0"/>
              <a:t> consonant with the same meaning (</a:t>
            </a:r>
            <a:r>
              <a:rPr lang="en-US" dirty="0" err="1" smtClean="0"/>
              <a:t>e.g</a:t>
            </a:r>
            <a:r>
              <a:rPr lang="en-US" dirty="0" smtClean="0"/>
              <a:t>: Ta   – let go      </a:t>
            </a:r>
            <a:r>
              <a:rPr lang="en-US" dirty="0" err="1" smtClean="0"/>
              <a:t>Tta</a:t>
            </a:r>
            <a:r>
              <a:rPr lang="en-US" dirty="0" smtClean="0"/>
              <a:t>  -  Kill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Ka    -   home         </a:t>
            </a:r>
            <a:r>
              <a:rPr lang="en-US" dirty="0" err="1" smtClean="0"/>
              <a:t>Kka</a:t>
            </a:r>
            <a:r>
              <a:rPr lang="en-US" dirty="0" smtClean="0"/>
              <a:t>     - Come down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3581400" y="41910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7"/>
          <a:stretch>
            <a:fillRect/>
          </a:stretch>
        </p:blipFill>
        <p:spPr>
          <a:xfrm>
            <a:off x="6172200" y="4191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8"/>
          <a:stretch>
            <a:fillRect/>
          </a:stretch>
        </p:blipFill>
        <p:spPr>
          <a:xfrm>
            <a:off x="2971800" y="47244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8"/>
          <a:stretch>
            <a:fillRect/>
          </a:stretch>
        </p:blipFill>
        <p:spPr>
          <a:xfrm>
            <a:off x="6019800" y="480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4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3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1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802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 of double consonants- vowel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Bba</a:t>
            </a:r>
            <a:r>
              <a:rPr lang="en-US" dirty="0" smtClean="0"/>
              <a:t>         - Steal</a:t>
            </a:r>
          </a:p>
          <a:p>
            <a:r>
              <a:rPr lang="en-US" dirty="0" err="1" smtClean="0"/>
              <a:t>Ssa</a:t>
            </a:r>
            <a:r>
              <a:rPr lang="en-US" dirty="0" smtClean="0"/>
              <a:t>           - Put down</a:t>
            </a:r>
          </a:p>
          <a:p>
            <a:r>
              <a:rPr lang="en-US" dirty="0" err="1" smtClean="0"/>
              <a:t>Dda</a:t>
            </a:r>
            <a:r>
              <a:rPr lang="en-US" dirty="0" smtClean="0"/>
              <a:t>          - Breath</a:t>
            </a:r>
          </a:p>
          <a:p>
            <a:r>
              <a:rPr lang="en-US" dirty="0" err="1" smtClean="0"/>
              <a:t>Ggi</a:t>
            </a:r>
            <a:r>
              <a:rPr lang="en-US" dirty="0" smtClean="0"/>
              <a:t>            - Egg</a:t>
            </a:r>
          </a:p>
          <a:p>
            <a:r>
              <a:rPr lang="en-US" dirty="0" err="1" smtClean="0"/>
              <a:t>Jjo</a:t>
            </a:r>
            <a:r>
              <a:rPr lang="en-US" dirty="0" smtClean="0"/>
              <a:t>              - Yesterday</a:t>
            </a:r>
          </a:p>
          <a:p>
            <a:r>
              <a:rPr lang="en-US" dirty="0" err="1" smtClean="0"/>
              <a:t>Zza</a:t>
            </a:r>
            <a:r>
              <a:rPr lang="en-US" dirty="0" smtClean="0"/>
              <a:t>             - Bring back.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9"/>
          <a:stretch>
            <a:fillRect/>
          </a:stretch>
        </p:blipFill>
        <p:spPr>
          <a:xfrm>
            <a:off x="1676400" y="1828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10"/>
          <a:stretch>
            <a:fillRect/>
          </a:stretch>
        </p:blipFill>
        <p:spPr>
          <a:xfrm>
            <a:off x="1676400" y="24384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10"/>
          <a:stretch>
            <a:fillRect/>
          </a:stretch>
        </p:blipFill>
        <p:spPr>
          <a:xfrm>
            <a:off x="1752600" y="29718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10"/>
          <a:stretch>
            <a:fillRect/>
          </a:stretch>
        </p:blipFill>
        <p:spPr>
          <a:xfrm>
            <a:off x="1828800" y="36576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10"/>
          <a:stretch>
            <a:fillRect/>
          </a:stretch>
        </p:blipFill>
        <p:spPr>
          <a:xfrm>
            <a:off x="1752600" y="41910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10"/>
          <a:stretch>
            <a:fillRect/>
          </a:stretch>
        </p:blipFill>
        <p:spPr>
          <a:xfrm>
            <a:off x="1676400" y="4724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1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5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941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704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577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</a:t>
            </a:r>
            <a:br>
              <a:rPr lang="en-US" dirty="0" smtClean="0"/>
            </a:br>
            <a:r>
              <a:rPr lang="en-US" dirty="0" smtClean="0"/>
              <a:t>Sound the sentences below and translate to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E! </a:t>
            </a:r>
            <a:r>
              <a:rPr lang="en-US" dirty="0" err="1" smtClean="0"/>
              <a:t>mbi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Ssa</a:t>
            </a:r>
            <a:r>
              <a:rPr lang="en-US" dirty="0" smtClean="0"/>
              <a:t> </a:t>
            </a:r>
            <a:r>
              <a:rPr lang="en-US" dirty="0" err="1" smtClean="0"/>
              <a:t>ggi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Ndi</a:t>
            </a:r>
            <a:r>
              <a:rPr lang="en-US" dirty="0" smtClean="0"/>
              <a:t> </a:t>
            </a:r>
            <a:r>
              <a:rPr lang="en-US" dirty="0" err="1" smtClean="0"/>
              <a:t>nte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Nsi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ggi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Va</a:t>
            </a:r>
            <a:r>
              <a:rPr lang="en-US" dirty="0" smtClean="0"/>
              <a:t> ka.</a:t>
            </a:r>
          </a:p>
          <a:p>
            <a:r>
              <a:rPr lang="en-US" dirty="0" err="1" smtClean="0"/>
              <a:t>Tta</a:t>
            </a:r>
            <a:r>
              <a:rPr lang="en-US" dirty="0" smtClean="0"/>
              <a:t> </a:t>
            </a:r>
            <a:r>
              <a:rPr lang="en-US" dirty="0" err="1" smtClean="0"/>
              <a:t>nte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  </a:t>
            </a:r>
            <a:r>
              <a:rPr lang="en-US" dirty="0" err="1" smtClean="0"/>
              <a:t>nte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470</Words>
  <Application>Microsoft Office PowerPoint</Application>
  <PresentationFormat>On-screen Show (4:3)</PresentationFormat>
  <Paragraphs>56</Paragraphs>
  <Slides>8</Slides>
  <Notes>1</Notes>
  <HiddenSlides>0</HiddenSlides>
  <MMClips>32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Monosyllabic words</vt:lpstr>
      <vt:lpstr>Vowels as monosyllabic words cont’d</vt:lpstr>
      <vt:lpstr>(ii)Consonant – vowel words</vt:lpstr>
      <vt:lpstr>(iii) Consonant -consonant -vowel words</vt:lpstr>
      <vt:lpstr>Example of words in this form  </vt:lpstr>
      <vt:lpstr>Double consonants- vowel word form</vt:lpstr>
      <vt:lpstr>Other examples of double consonants- vowel words</vt:lpstr>
      <vt:lpstr>Exercise Sound the sentences below and translate to English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Monosyllabic words</dc:title>
  <dc:creator>User</dc:creator>
  <cp:lastModifiedBy>User</cp:lastModifiedBy>
  <cp:revision>20</cp:revision>
  <dcterms:created xsi:type="dcterms:W3CDTF">2020-04-28T11:22:20Z</dcterms:created>
  <dcterms:modified xsi:type="dcterms:W3CDTF">2020-04-28T14:08:10Z</dcterms:modified>
</cp:coreProperties>
</file>