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2" r:id="rId5"/>
    <p:sldId id="259" r:id="rId6"/>
    <p:sldId id="263" r:id="rId7"/>
    <p:sldId id="288" r:id="rId8"/>
    <p:sldId id="261" r:id="rId9"/>
    <p:sldId id="266" r:id="rId10"/>
    <p:sldId id="265" r:id="rId11"/>
    <p:sldId id="267" r:id="rId12"/>
    <p:sldId id="260" r:id="rId13"/>
    <p:sldId id="268" r:id="rId14"/>
    <p:sldId id="277" r:id="rId15"/>
    <p:sldId id="276" r:id="rId16"/>
    <p:sldId id="269" r:id="rId17"/>
    <p:sldId id="286" r:id="rId18"/>
    <p:sldId id="271" r:id="rId19"/>
    <p:sldId id="272" r:id="rId20"/>
    <p:sldId id="273" r:id="rId21"/>
    <p:sldId id="274" r:id="rId22"/>
    <p:sldId id="275" r:id="rId23"/>
    <p:sldId id="289" r:id="rId24"/>
    <p:sldId id="278" r:id="rId25"/>
    <p:sldId id="280" r:id="rId26"/>
    <p:sldId id="281" r:id="rId27"/>
    <p:sldId id="282" r:id="rId28"/>
    <p:sldId id="283" r:id="rId29"/>
    <p:sldId id="287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524C-67C1-4AFE-A49E-CB67AE7A1B2D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8380-F2E4-4B51-B688-2264AAF06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ducationinnovations.org/sites/default/files/Parent%20Engagement%20Needs%20Assessment_A%20Guide%20for%20Literacy%20Practitioner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4d.us1.list-manage.com/subscribe?u=6c3212a6ca42b75aaead60ceb&amp;id=48251c378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MOTHER TONGUE: IMPROVING LITERACY LEVELS THROUGH </a:t>
            </a:r>
            <a:r>
              <a:rPr lang="en-US" b="1" dirty="0" smtClean="0"/>
              <a:t>PARENTAL </a:t>
            </a:r>
            <a:r>
              <a:rPr lang="en-US" b="1" dirty="0"/>
              <a:t>PARTICIPATION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85800"/>
          </a:xfrm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LUGANDA/LUSOGA/LUGWERE VEHICULAR CROSS-BORDER LANGUAGE COMMISSION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A </a:t>
            </a:r>
            <a:r>
              <a:rPr lang="en-US" sz="1400" dirty="0">
                <a:solidFill>
                  <a:schemeClr val="tx1"/>
                </a:solidFill>
              </a:rPr>
              <a:t>paper presented </a:t>
            </a:r>
            <a:r>
              <a:rPr lang="en-US" sz="1400" dirty="0" smtClean="0">
                <a:solidFill>
                  <a:schemeClr val="tx1"/>
                </a:solidFill>
              </a:rPr>
              <a:t>by Margaret Nankinga at </a:t>
            </a:r>
            <a:r>
              <a:rPr lang="en-US" sz="1400" dirty="0">
                <a:solidFill>
                  <a:schemeClr val="tx1"/>
                </a:solidFill>
              </a:rPr>
              <a:t>the 11</a:t>
            </a:r>
            <a:r>
              <a:rPr lang="en-US" sz="1400" baseline="30000" dirty="0">
                <a:solidFill>
                  <a:schemeClr val="tx1"/>
                </a:solidFill>
              </a:rPr>
              <a:t>th</a:t>
            </a:r>
            <a:r>
              <a:rPr lang="en-US" sz="1400" dirty="0">
                <a:solidFill>
                  <a:schemeClr val="tx1"/>
                </a:solidFill>
              </a:rPr>
              <a:t> Pan African Literacy Conference- Serena Hotel, </a:t>
            </a:r>
            <a:r>
              <a:rPr lang="en-US" sz="1400" dirty="0" smtClean="0">
                <a:solidFill>
                  <a:schemeClr val="tx1"/>
                </a:solidFill>
              </a:rPr>
              <a:t>Uganda</a:t>
            </a:r>
            <a:r>
              <a:rPr lang="en-US" sz="1400" dirty="0">
                <a:solidFill>
                  <a:schemeClr val="tx1"/>
                </a:solidFill>
              </a:rPr>
              <a:t>, AUGUST </a:t>
            </a:r>
            <a:r>
              <a:rPr lang="en-US" sz="1400" dirty="0" smtClean="0">
                <a:solidFill>
                  <a:schemeClr val="tx1"/>
                </a:solidFill>
              </a:rPr>
              <a:t>20- 22, 2019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25756"/>
            <a:ext cx="4876800" cy="3236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269468"/>
            <a:ext cx="4876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member Fred Lukabwe talking to children of </a:t>
            </a:r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Katoogo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Kinawataka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Uganda, during the piloting of the Parent Engagement Needs Assessment tool.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4800" dirty="0" smtClean="0"/>
              <a:t>Literacy </a:t>
            </a:r>
            <a:r>
              <a:rPr lang="en-US" sz="4800" dirty="0" err="1" smtClean="0"/>
              <a:t>samosa</a:t>
            </a:r>
            <a:endParaRPr lang="en-US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858000" cy="528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Lessons from </a:t>
            </a:r>
            <a:r>
              <a:rPr lang="en-US" dirty="0" err="1" smtClean="0"/>
              <a:t>Tusomere</a:t>
            </a:r>
            <a:r>
              <a:rPr lang="en-US" dirty="0" smtClean="0"/>
              <a:t> Wamu literacy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According to the project’s </a:t>
            </a:r>
            <a:r>
              <a:rPr lang="en-US" sz="4800" dirty="0" err="1" smtClean="0"/>
              <a:t>endline</a:t>
            </a:r>
            <a:r>
              <a:rPr lang="en-US" sz="4800" dirty="0" smtClean="0"/>
              <a:t> report, by the end of the study, the number of teachers who felt that parents should read to their children had dropped (from 12.2% to 10.6%</a:t>
            </a:r>
          </a:p>
        </p:txBody>
      </p:sp>
    </p:spTree>
    <p:extLst>
      <p:ext uri="{BB962C8B-B14F-4D97-AF65-F5344CB8AC3E}">
        <p14:creationId xmlns:p14="http://schemas.microsoft.com/office/powerpoint/2010/main" val="29521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/>
              <a:t>Lessons from </a:t>
            </a:r>
            <a:r>
              <a:rPr lang="en-US" i="1" dirty="0" err="1"/>
              <a:t>Tusomere</a:t>
            </a:r>
            <a:r>
              <a:rPr lang="en-US" i="1" dirty="0"/>
              <a:t> Wamu </a:t>
            </a:r>
            <a:r>
              <a:rPr lang="en-US" dirty="0"/>
              <a:t>literacy </a:t>
            </a:r>
            <a:r>
              <a:rPr lang="en-US" dirty="0" smtClean="0"/>
              <a:t>project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4400" dirty="0"/>
              <a:t>Whereas the campaign </a:t>
            </a:r>
            <a:r>
              <a:rPr lang="en-US" sz="4400" dirty="0" smtClean="0"/>
              <a:t>led </a:t>
            </a:r>
            <a:r>
              <a:rPr lang="en-US" sz="4400" dirty="0"/>
              <a:t>to the rise </a:t>
            </a:r>
            <a:r>
              <a:rPr lang="en-US" sz="4400" dirty="0" smtClean="0"/>
              <a:t>in number </a:t>
            </a:r>
            <a:r>
              <a:rPr lang="en-US" sz="4400" dirty="0"/>
              <a:t>of parents reading to their children from 9% to 30%, the </a:t>
            </a:r>
            <a:r>
              <a:rPr lang="en-US" sz="4400" dirty="0" smtClean="0"/>
              <a:t>number of parents unable to read who </a:t>
            </a:r>
            <a:r>
              <a:rPr lang="en-US" sz="4400" dirty="0"/>
              <a:t>felt they could not help their children </a:t>
            </a:r>
            <a:r>
              <a:rPr lang="en-US" sz="4400" dirty="0" smtClean="0"/>
              <a:t>read, also rose </a:t>
            </a:r>
            <a:r>
              <a:rPr lang="en-US" sz="4400" dirty="0"/>
              <a:t>from </a:t>
            </a:r>
            <a:r>
              <a:rPr lang="en-US" sz="4400" dirty="0" smtClean="0"/>
              <a:t>67.4% </a:t>
            </a:r>
            <a:r>
              <a:rPr lang="en-US" sz="4400" dirty="0"/>
              <a:t>to 84</a:t>
            </a:r>
            <a:r>
              <a:rPr lang="en-US" sz="4400" dirty="0" smtClean="0"/>
              <a:t>%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/>
              <a:t>Lessons from </a:t>
            </a:r>
            <a:r>
              <a:rPr lang="en-US" dirty="0" err="1"/>
              <a:t>Tusomere</a:t>
            </a:r>
            <a:r>
              <a:rPr lang="en-US" dirty="0"/>
              <a:t> Wamu literacy project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 literate- semi illiterate- illiterate communities it is critical that practitioners determine which tool will work for which group.   </a:t>
            </a:r>
          </a:p>
        </p:txBody>
      </p:sp>
    </p:spTree>
    <p:extLst>
      <p:ext uri="{BB962C8B-B14F-4D97-AF65-F5344CB8AC3E}">
        <p14:creationId xmlns:p14="http://schemas.microsoft.com/office/powerpoint/2010/main" val="41637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9144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600" dirty="0"/>
              <a:t>Lessons from </a:t>
            </a:r>
            <a:r>
              <a:rPr lang="en-US" sz="3600" dirty="0" err="1"/>
              <a:t>Tusomere</a:t>
            </a:r>
            <a:r>
              <a:rPr lang="en-US" sz="3600" dirty="0"/>
              <a:t> Wamu literacy project (cont’d)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846255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Literacy partners need to study the communities they are targeting </a:t>
            </a:r>
            <a:r>
              <a:rPr lang="en-US" sz="4400" dirty="0" smtClean="0"/>
              <a:t>so as to </a:t>
            </a:r>
            <a:r>
              <a:rPr lang="en-US" sz="4400" dirty="0"/>
              <a:t>determine </a:t>
            </a:r>
            <a:r>
              <a:rPr lang="en-US" sz="4400" dirty="0" smtClean="0"/>
              <a:t>suitable </a:t>
            </a:r>
            <a:r>
              <a:rPr lang="en-US" sz="4400" dirty="0"/>
              <a:t>interventions.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44577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219200"/>
            <a:ext cx="37719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of </a:t>
            </a:r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Mutetema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Mityana in Uganda, filling questionnaire  during the piloting of the Parent Engagement Needs Assessment tool.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3763962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800" dirty="0" smtClean="0"/>
              <a:t>Parent </a:t>
            </a:r>
            <a:r>
              <a:rPr lang="en-US" sz="4800" dirty="0"/>
              <a:t>Engagement Needs Assessment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educationinnovations.org/sites/default/files/Parent%20Engagement%20Needs%20Assessment_A%20Guide%20for%20Literacy%20Practitioners.pdf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4638"/>
            <a:ext cx="3352800" cy="37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/>
              <a:t>Parent Engagement Needs Assessment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40000" lnSpcReduction="20000"/>
          </a:bodyPr>
          <a:lstStyle/>
          <a:p>
            <a:r>
              <a:rPr lang="en-US" sz="10000" dirty="0" smtClean="0"/>
              <a:t>Project </a:t>
            </a:r>
            <a:r>
              <a:rPr lang="en-US" sz="10000" dirty="0"/>
              <a:t>Literacy Parent Engagement Working </a:t>
            </a:r>
            <a:r>
              <a:rPr lang="en-US" sz="10000" dirty="0" smtClean="0"/>
              <a:t>Group, one </a:t>
            </a:r>
            <a:r>
              <a:rPr lang="en-US" sz="10000" dirty="0"/>
              <a:t>of the five working groups within the Project Literacy Community of Practice</a:t>
            </a:r>
            <a:r>
              <a:rPr lang="en-US" sz="10000" dirty="0" smtClean="0"/>
              <a:t>, which  established </a:t>
            </a:r>
            <a:r>
              <a:rPr lang="en-US" sz="10000" dirty="0"/>
              <a:t>by Pearson’s Project Literacy and Results for Development (R4D) in </a:t>
            </a:r>
            <a:r>
              <a:rPr lang="en-US" sz="10000" dirty="0" smtClean="0"/>
              <a:t>2018, developed the tool to </a:t>
            </a:r>
            <a:r>
              <a:rPr lang="en-US" sz="10000" dirty="0"/>
              <a:t>guide </a:t>
            </a:r>
            <a:r>
              <a:rPr lang="en-US" sz="10000" dirty="0" smtClean="0"/>
              <a:t>literacy practitioners </a:t>
            </a:r>
            <a:r>
              <a:rPr lang="en-US" sz="10000" dirty="0"/>
              <a:t>in positive parent/ </a:t>
            </a:r>
            <a:r>
              <a:rPr lang="en-US" sz="10000" dirty="0" smtClean="0"/>
              <a:t>caregiver engagement.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/>
              <a:t>Parents Engagement Needs Assessment tool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Community of Practice virtually convenes over 100 literacy practitioners from 20 </a:t>
            </a:r>
            <a:r>
              <a:rPr lang="en-US" dirty="0" smtClean="0"/>
              <a:t>countries. Some of these are; </a:t>
            </a:r>
            <a:r>
              <a:rPr lang="en-US" dirty="0"/>
              <a:t>Literacy4 All, We Love Reading, Indus Action, </a:t>
            </a:r>
            <a:r>
              <a:rPr lang="en-US" dirty="0" err="1"/>
              <a:t>Worldreader</a:t>
            </a:r>
            <a:r>
              <a:rPr lang="en-US" dirty="0"/>
              <a:t>, The Reach Trust, The Parent- Child Home Program, Beyond the Classroom, Queen Rania Foundation, Iris Speaks, Child dream Foundation, Luganda/Lusoga/</a:t>
            </a:r>
            <a:r>
              <a:rPr lang="en-US" dirty="0" err="1"/>
              <a:t>Lugwere</a:t>
            </a:r>
            <a:r>
              <a:rPr lang="en-US" dirty="0"/>
              <a:t> Vehicular Cross-border language Commission, </a:t>
            </a:r>
            <a:r>
              <a:rPr lang="en-US" dirty="0" err="1"/>
              <a:t>Tushinde</a:t>
            </a:r>
            <a:r>
              <a:rPr lang="en-US" dirty="0"/>
              <a:t> Children’s Trust and Family support and Rescue Organisation.</a:t>
            </a:r>
          </a:p>
        </p:txBody>
      </p:sp>
    </p:spTree>
    <p:extLst>
      <p:ext uri="{BB962C8B-B14F-4D97-AF65-F5344CB8AC3E}">
        <p14:creationId xmlns:p14="http://schemas.microsoft.com/office/powerpoint/2010/main" val="3656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1"/>
            <a:ext cx="4572000" cy="2737339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How the tool supports literacy practitioners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 provides </a:t>
            </a:r>
            <a:r>
              <a:rPr lang="en-US" sz="4000" dirty="0"/>
              <a:t>easy to use guidance on determining the realities, beliefs, needs and resources of the </a:t>
            </a:r>
            <a:r>
              <a:rPr lang="en-US" sz="4000" dirty="0" smtClean="0"/>
              <a:t>community, </a:t>
            </a:r>
            <a:r>
              <a:rPr lang="en-US" sz="4000" dirty="0"/>
              <a:t>building local ownership and customized </a:t>
            </a:r>
            <a:r>
              <a:rPr lang="en-US" sz="4000" dirty="0" smtClean="0"/>
              <a:t>strategies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4462"/>
            <a:ext cx="3429000" cy="2737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228600"/>
            <a:ext cx="3276600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member Pamela Batenga (right) discussing with residents of </a:t>
            </a:r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Mutetema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Mityana in Uganda, during the piloting of the Parent Engagement Needs Assessment tool.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4000" dirty="0"/>
              <a:t>How the tool supports </a:t>
            </a:r>
            <a:r>
              <a:rPr lang="en-US" sz="4000" dirty="0" smtClean="0"/>
              <a:t>practitioners </a:t>
            </a:r>
            <a:r>
              <a:rPr lang="en-US" sz="3600" dirty="0" smtClean="0"/>
              <a:t>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3400" dirty="0" smtClean="0"/>
              <a:t>It Provides guiding </a:t>
            </a:r>
            <a:r>
              <a:rPr lang="en-US" sz="3400" dirty="0"/>
              <a:t>principles on how to engage and empower parents and caregivers.</a:t>
            </a:r>
          </a:p>
          <a:p>
            <a:r>
              <a:rPr lang="en-US" sz="3400" dirty="0" smtClean="0"/>
              <a:t>It takes a </a:t>
            </a:r>
            <a:r>
              <a:rPr lang="en-US" sz="3400" dirty="0"/>
              <a:t>human </a:t>
            </a:r>
            <a:r>
              <a:rPr lang="en-US" sz="3400" dirty="0" err="1"/>
              <a:t>centred</a:t>
            </a:r>
            <a:r>
              <a:rPr lang="en-US" sz="3400" dirty="0"/>
              <a:t> approach, allowing the communities to own programs </a:t>
            </a:r>
            <a:endParaRPr lang="en-US" sz="3400" dirty="0" smtClean="0"/>
          </a:p>
          <a:p>
            <a:r>
              <a:rPr lang="en-US" sz="3400" dirty="0" smtClean="0"/>
              <a:t>It is based on the principle of  </a:t>
            </a:r>
            <a:r>
              <a:rPr lang="en-US" sz="3400" dirty="0"/>
              <a:t>valuing and respecting the communities </a:t>
            </a:r>
            <a:endParaRPr lang="en-US" sz="3400" dirty="0" smtClean="0"/>
          </a:p>
          <a:p>
            <a:r>
              <a:rPr lang="en-US" sz="3400" dirty="0" smtClean="0"/>
              <a:t>It measures </a:t>
            </a:r>
            <a:r>
              <a:rPr lang="en-US" sz="3400" dirty="0"/>
              <a:t>progress in a way that is meaningful to parents and caregivers.</a:t>
            </a:r>
          </a:p>
        </p:txBody>
      </p:sp>
    </p:spTree>
    <p:extLst>
      <p:ext uri="{BB962C8B-B14F-4D97-AF65-F5344CB8AC3E}">
        <p14:creationId xmlns:p14="http://schemas.microsoft.com/office/powerpoint/2010/main" val="30939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162800" cy="5029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Whereas researchers and educationists agree that for a child to start reading in a language he / she understands well is key  to literacy achievements, realising the full benefits of this approach still eludes literacy practitioners.  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the tool </a:t>
            </a:r>
            <a:r>
              <a:rPr lang="en-US" dirty="0"/>
              <a:t>supports </a:t>
            </a:r>
            <a:r>
              <a:rPr lang="en-US" dirty="0" smtClean="0"/>
              <a:t>practitioners</a:t>
            </a:r>
            <a:r>
              <a:rPr lang="en-US" sz="1600" dirty="0" smtClean="0"/>
              <a:t>(cont’d</a:t>
            </a:r>
            <a:r>
              <a:rPr lang="en-US" sz="160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tool </a:t>
            </a:r>
            <a:r>
              <a:rPr lang="en-US" sz="4400" dirty="0"/>
              <a:t>also includes </a:t>
            </a:r>
            <a:r>
              <a:rPr lang="en-US" sz="4400" dirty="0" smtClean="0"/>
              <a:t>how and why </a:t>
            </a:r>
            <a:r>
              <a:rPr lang="en-US" sz="4400" dirty="0"/>
              <a:t>assess home environment and caregiver </a:t>
            </a:r>
            <a:r>
              <a:rPr lang="en-US" sz="4400" dirty="0" smtClean="0"/>
              <a:t>experience. </a:t>
            </a:r>
          </a:p>
          <a:p>
            <a:r>
              <a:rPr lang="en-US" sz="4400" dirty="0" smtClean="0"/>
              <a:t>It </a:t>
            </a:r>
            <a:r>
              <a:rPr lang="en-US" sz="4400" dirty="0"/>
              <a:t>is intended to increase parental engagement, identify and control </a:t>
            </a:r>
            <a:r>
              <a:rPr lang="en-US" sz="4400" dirty="0" smtClean="0"/>
              <a:t>practitioners’ biases </a:t>
            </a:r>
            <a:r>
              <a:rPr lang="en-US" sz="4400" dirty="0"/>
              <a:t>and </a:t>
            </a:r>
            <a:r>
              <a:rPr lang="en-US" sz="4400" dirty="0" smtClean="0"/>
              <a:t>assumptions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17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Who the guide is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Literacy practitioners who work in low or illiterate communities</a:t>
            </a:r>
          </a:p>
          <a:p>
            <a:r>
              <a:rPr lang="en-US" sz="4400" dirty="0" smtClean="0"/>
              <a:t>Literacy advocates</a:t>
            </a:r>
          </a:p>
          <a:p>
            <a:r>
              <a:rPr lang="en-US" sz="4400" dirty="0" smtClean="0"/>
              <a:t>Designers and implementers of parent engagement programs</a:t>
            </a:r>
          </a:p>
          <a:p>
            <a:r>
              <a:rPr lang="en-US" sz="4400" dirty="0" smtClean="0"/>
              <a:t>Evaluators of these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6000" dirty="0" smtClean="0"/>
              <a:t>How to use the tool</a:t>
            </a:r>
            <a:endParaRPr lang="en-US" sz="60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96190"/>
            <a:ext cx="3881968" cy="2340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32004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(a) The </a:t>
            </a:r>
            <a:r>
              <a:rPr lang="en-US" sz="4800" dirty="0"/>
              <a:t>guide contains two main sections. </a:t>
            </a:r>
            <a:r>
              <a:rPr lang="en-US" sz="4800" dirty="0" smtClean="0"/>
              <a:t>The introduction outlines </a:t>
            </a:r>
            <a:r>
              <a:rPr lang="en-US" sz="4800" dirty="0"/>
              <a:t>a set of guiding principles </a:t>
            </a:r>
            <a:endParaRPr lang="en-US" sz="4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43200" y="838200"/>
            <a:ext cx="3889919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Coordinator, Margaret Nankinga, discussing with some of parents of </a:t>
            </a:r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Katoogo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Kinawataka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Uganda, during the piloting of the Parent Engagement Needs Assessment tool.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How to use the </a:t>
            </a:r>
            <a:r>
              <a:rPr lang="en-US" dirty="0" smtClean="0"/>
              <a:t>tool (cont’d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(b) </a:t>
            </a:r>
            <a:r>
              <a:rPr lang="en-US" sz="4800" dirty="0"/>
              <a:t>The framework section provides a series guiding questions to help you assess the broader literacy context.</a:t>
            </a:r>
          </a:p>
          <a:p>
            <a:pPr marL="0" indent="0">
              <a:buNone/>
            </a:pPr>
            <a:r>
              <a:rPr lang="en-US" sz="4800" dirty="0" smtClean="0"/>
              <a:t>© For </a:t>
            </a:r>
            <a:r>
              <a:rPr lang="en-US" sz="4800" dirty="0"/>
              <a:t>more information about the tool please sign in to the webinar</a:t>
            </a:r>
            <a:r>
              <a:rPr lang="en-US" sz="4800" dirty="0" smtClean="0"/>
              <a:t>. </a:t>
            </a:r>
            <a:r>
              <a:rPr lang="en-US" sz="1100" dirty="0" smtClean="0"/>
              <a:t>(</a:t>
            </a:r>
            <a:r>
              <a:rPr lang="en-US" sz="1100" dirty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r4d.us1.list-manage.com/subscribe?u=6c3212a6ca42b75aaead60ceb&amp;id=48251c378a</a:t>
            </a:r>
            <a:r>
              <a:rPr lang="en-US" sz="1100" dirty="0" smtClean="0"/>
              <a:t>)</a:t>
            </a:r>
            <a:endParaRPr lang="en-US" sz="11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8660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/>
              <a:t>How to use the </a:t>
            </a:r>
            <a:r>
              <a:rPr lang="en-US" dirty="0" smtClean="0"/>
              <a:t>tool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Literacy parents who work to improve parents/ caregivers participation in their children’s literacy processes should make use of the Parent Engagement Needs Assessment tool for better results.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55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(1) </a:t>
            </a:r>
            <a:r>
              <a:rPr lang="en-US" sz="4800" dirty="0" smtClean="0"/>
              <a:t>In order to bring about equity, Africa governments </a:t>
            </a:r>
            <a:r>
              <a:rPr lang="en-US" sz="4800" dirty="0"/>
              <a:t>should review </a:t>
            </a:r>
            <a:r>
              <a:rPr lang="en-US" sz="4800" dirty="0" smtClean="0"/>
              <a:t>their language </a:t>
            </a:r>
            <a:r>
              <a:rPr lang="en-US" sz="4800" dirty="0"/>
              <a:t>policies so as to come up with the right education and development policies</a:t>
            </a:r>
          </a:p>
        </p:txBody>
      </p:sp>
    </p:spTree>
    <p:extLst>
      <p:ext uri="{BB962C8B-B14F-4D97-AF65-F5344CB8AC3E}">
        <p14:creationId xmlns:p14="http://schemas.microsoft.com/office/powerpoint/2010/main" val="7124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(2) </a:t>
            </a:r>
            <a:r>
              <a:rPr lang="en-US" sz="4800" dirty="0" smtClean="0"/>
              <a:t>The </a:t>
            </a:r>
            <a:r>
              <a:rPr lang="en-US" sz="4800" dirty="0"/>
              <a:t>thematic curriculum should be reviewed and an additive approach to mother tongue as language of instruction be taken </a:t>
            </a:r>
            <a:r>
              <a:rPr lang="en-US" sz="4800" dirty="0" smtClean="0"/>
              <a:t>up.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239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(3) </a:t>
            </a:r>
            <a:r>
              <a:rPr lang="en-US" sz="4400" dirty="0" smtClean="0"/>
              <a:t>Teachers </a:t>
            </a:r>
            <a:r>
              <a:rPr lang="en-US" sz="4400" dirty="0"/>
              <a:t>should support </a:t>
            </a:r>
            <a:r>
              <a:rPr lang="en-US" sz="4400" dirty="0" smtClean="0"/>
              <a:t>parents’ </a:t>
            </a:r>
            <a:r>
              <a:rPr lang="en-US" sz="4400" dirty="0"/>
              <a:t>participation through strengthening and linking classroom </a:t>
            </a:r>
            <a:r>
              <a:rPr lang="en-US" sz="4400" dirty="0" smtClean="0"/>
              <a:t>to home learning.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38599"/>
            <a:ext cx="3733800" cy="20875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4445" y="4038599"/>
            <a:ext cx="3762955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member Fred Lukabwe talking to children of </a:t>
            </a:r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Mutetema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ityana in Uganda, during the piloting of the Parent Engagement Needs Assessment tool.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Mother tongue </a:t>
            </a:r>
            <a:r>
              <a:rPr lang="en-US" sz="4400" dirty="0"/>
              <a:t>and </a:t>
            </a:r>
            <a:r>
              <a:rPr lang="en-US" sz="4400" dirty="0" smtClean="0"/>
              <a:t>parents/ caregivers’ participation </a:t>
            </a:r>
            <a:r>
              <a:rPr lang="en-US" sz="4400" dirty="0"/>
              <a:t>are crucial and play an integral role in a child’s literacy acquisition processes. Mother tongue literacy, done correctly, can lay </a:t>
            </a:r>
            <a:r>
              <a:rPr lang="en-US" sz="4400" dirty="0" smtClean="0"/>
              <a:t>foundation and </a:t>
            </a:r>
            <a:r>
              <a:rPr lang="en-US" sz="4400" dirty="0"/>
              <a:t>boost all forms of literacy. </a:t>
            </a:r>
          </a:p>
        </p:txBody>
      </p:sp>
    </p:spTree>
    <p:extLst>
      <p:ext uri="{BB962C8B-B14F-4D97-AF65-F5344CB8AC3E}">
        <p14:creationId xmlns:p14="http://schemas.microsoft.com/office/powerpoint/2010/main" val="244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Conclusion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It empowers parents to participate in their children’s literacy processes as it eliminates the language barrier which is usually a limitation to many parents’  participation in Uganda and Africa as a whole.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07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 smtClean="0"/>
              <a:t>INTRODUCTION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This paper will discuss two reasons </a:t>
            </a:r>
            <a:r>
              <a:rPr lang="en-US" sz="4800" dirty="0"/>
              <a:t>for this </a:t>
            </a:r>
            <a:r>
              <a:rPr lang="en-US" sz="4800" dirty="0" smtClean="0"/>
              <a:t>failure; the </a:t>
            </a:r>
            <a:r>
              <a:rPr lang="en-US" sz="4800" dirty="0"/>
              <a:t>poor </a:t>
            </a:r>
            <a:r>
              <a:rPr lang="en-US" sz="4800" dirty="0" smtClean="0"/>
              <a:t>implementation </a:t>
            </a:r>
            <a:r>
              <a:rPr lang="en-US" sz="4800" dirty="0"/>
              <a:t>of bilingual education, </a:t>
            </a:r>
            <a:r>
              <a:rPr lang="en-US" sz="4800" dirty="0" smtClean="0"/>
              <a:t>and lack </a:t>
            </a:r>
            <a:r>
              <a:rPr lang="en-US" sz="4800" dirty="0"/>
              <a:t>of relevant parent/ caregiver support.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186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Conclusion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5300" dirty="0"/>
              <a:t>Parents need the right interventions so as to boost their participation and for this to happen practitioners need to determine the right interventions to cater for different parents, different </a:t>
            </a:r>
            <a:r>
              <a:rPr lang="en-US" sz="5300" dirty="0" smtClean="0"/>
              <a:t>contexts, </a:t>
            </a:r>
            <a:r>
              <a:rPr lang="en-US" sz="5300" dirty="0"/>
              <a:t>work with parents to identify problems and come up with customized strategies and solutions for different contexts.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/>
              <a:t>Thank you</a:t>
            </a:r>
            <a:br>
              <a:rPr lang="en-US" sz="6600" dirty="0" smtClean="0"/>
            </a:br>
            <a:r>
              <a:rPr lang="en-US" sz="6600" dirty="0" smtClean="0"/>
              <a:t>Mwebale nnyo</a:t>
            </a:r>
            <a:br>
              <a:rPr lang="en-US" sz="6600" dirty="0" smtClean="0"/>
            </a:br>
            <a:r>
              <a:rPr lang="en-US" sz="6600" dirty="0" smtClean="0"/>
              <a:t>Asante </a:t>
            </a:r>
            <a:r>
              <a:rPr lang="en-US" sz="6600" dirty="0" err="1" smtClean="0"/>
              <a:t>sana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219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74825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6000" dirty="0" smtClean="0"/>
              <a:t>Bilingual education: What is versus what should be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848600" cy="4267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Wingdings" panose="05000000000000000000" pitchFamily="2" charset="2"/>
              </a:rPr>
              <a:t>l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Very little Mother tongue education, children leave before they have hardly attained proficiency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Wingdings" pitchFamily="2" charset="2"/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Subtractive instead of additive bilingual education</a:t>
            </a:r>
          </a:p>
          <a:p>
            <a:endParaRPr lang="en-US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924800" cy="12192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lvl="0"/>
            <a:r>
              <a:rPr lang="en-US" dirty="0" smtClean="0"/>
              <a:t>Bilingual education</a:t>
            </a:r>
            <a:r>
              <a:rPr lang="en-US" sz="2400" dirty="0" smtClean="0"/>
              <a:t>(cont’d)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620000" cy="4876800"/>
          </a:xfrm>
        </p:spPr>
        <p:txBody>
          <a:bodyPr>
            <a:noAutofit/>
          </a:bodyPr>
          <a:lstStyle/>
          <a:p>
            <a:pPr>
              <a:buFont typeface="Wingdings"/>
              <a:buChar char="l"/>
            </a:pPr>
            <a:r>
              <a:rPr lang="en-US" sz="4400" dirty="0" smtClean="0">
                <a:solidFill>
                  <a:schemeClr val="tx1"/>
                </a:solidFill>
              </a:rPr>
              <a:t>Informal use of mother tongue at upper primary, not </a:t>
            </a:r>
            <a:r>
              <a:rPr lang="en-US" sz="4400" dirty="0">
                <a:solidFill>
                  <a:schemeClr val="tx1"/>
                </a:solidFill>
              </a:rPr>
              <a:t>organised and well </a:t>
            </a:r>
            <a:r>
              <a:rPr lang="en-US" sz="4400" dirty="0" smtClean="0">
                <a:solidFill>
                  <a:schemeClr val="tx1"/>
                </a:solidFill>
              </a:rPr>
              <a:t>planned, and as </a:t>
            </a:r>
            <a:r>
              <a:rPr lang="en-US" sz="4400" dirty="0">
                <a:solidFill>
                  <a:schemeClr val="tx1"/>
                </a:solidFill>
              </a:rPr>
              <a:t>a result the benefits that would accrue from such a dual system of language instruction are not fully </a:t>
            </a:r>
            <a:r>
              <a:rPr lang="en-US" sz="4400" dirty="0" err="1" smtClean="0">
                <a:solidFill>
                  <a:schemeClr val="tx1"/>
                </a:solidFill>
              </a:rPr>
              <a:t>realised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dirty="0" smtClean="0"/>
              <a:t>Bilingual education(cont’d)</a:t>
            </a:r>
            <a:endParaRPr lang="en-US" dirty="0"/>
          </a:p>
        </p:txBody>
      </p:sp>
      <p:pic>
        <p:nvPicPr>
          <p:cNvPr id="4" name="image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289"/>
            <a:ext cx="8229600" cy="3412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447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comparison of number of L1 languages spoken by pupils with number of languages of instruction used in class in selected rural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Bilingual education(cont’d)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This informal use should be explored because of its benefits of;</a:t>
            </a:r>
          </a:p>
          <a:p>
            <a:r>
              <a:rPr lang="en-US" sz="3600" dirty="0"/>
              <a:t>(</a:t>
            </a:r>
            <a:r>
              <a:rPr lang="en-US" sz="3600" dirty="0" err="1"/>
              <a:t>i</a:t>
            </a:r>
            <a:r>
              <a:rPr lang="en-US" sz="3600" dirty="0"/>
              <a:t>) Making the pupils understand better </a:t>
            </a:r>
            <a:r>
              <a:rPr lang="en-US" sz="3600" dirty="0" smtClean="0"/>
              <a:t>and </a:t>
            </a:r>
            <a:r>
              <a:rPr lang="en-US" sz="3600" dirty="0"/>
              <a:t>therefore be able to put to </a:t>
            </a:r>
            <a:r>
              <a:rPr lang="en-US" sz="3600" dirty="0" smtClean="0"/>
              <a:t>use what has been learnt  </a:t>
            </a:r>
            <a:r>
              <a:rPr lang="en-US" sz="3600" dirty="0"/>
              <a:t>. </a:t>
            </a:r>
          </a:p>
          <a:p>
            <a:r>
              <a:rPr lang="en-US" sz="3600" dirty="0"/>
              <a:t>(ii) </a:t>
            </a:r>
            <a:r>
              <a:rPr lang="en-US" sz="3600" dirty="0" smtClean="0"/>
              <a:t>Leading to </a:t>
            </a:r>
            <a:r>
              <a:rPr lang="en-US" sz="3600" dirty="0"/>
              <a:t>high levels of proficiency in both the mother tongue and the foreign language.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463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800" dirty="0" smtClean="0"/>
              <a:t>Lack of relevant parent/ caregiver support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Reasons for the lack:</a:t>
            </a:r>
          </a:p>
          <a:p>
            <a:r>
              <a:rPr lang="en-US" sz="4800" dirty="0" smtClean="0"/>
              <a:t> Failure to catch parents interest</a:t>
            </a:r>
          </a:p>
          <a:p>
            <a:r>
              <a:rPr lang="en-US" sz="4300" dirty="0" smtClean="0"/>
              <a:t>Failure to link home learning to school education</a:t>
            </a:r>
          </a:p>
          <a:p>
            <a:r>
              <a:rPr lang="en-US" sz="4300" dirty="0" smtClean="0"/>
              <a:t>Feel of Irrelevancy : Parents </a:t>
            </a:r>
            <a:r>
              <a:rPr lang="en-US" sz="4300" dirty="0"/>
              <a:t>feel that the </a:t>
            </a:r>
            <a:r>
              <a:rPr lang="en-US" sz="4300" dirty="0" smtClean="0"/>
              <a:t>social, </a:t>
            </a:r>
            <a:r>
              <a:rPr lang="en-US" sz="4300" dirty="0"/>
              <a:t>cultural and linguistic knowledge they have is either lacking or irrelevant to the formal </a:t>
            </a:r>
            <a:r>
              <a:rPr lang="en-US" sz="4300" dirty="0" smtClean="0"/>
              <a:t>school education.</a:t>
            </a:r>
            <a:endParaRPr lang="en-US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4000" dirty="0"/>
              <a:t>Relevant </a:t>
            </a:r>
            <a:r>
              <a:rPr lang="en-US" sz="4000" dirty="0" smtClean="0"/>
              <a:t>parent/caregiver support </a:t>
            </a:r>
            <a:r>
              <a:rPr lang="en-US" sz="2000" dirty="0" smtClean="0"/>
              <a:t>(cont’d)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If parents are to engage in the literacy processes of their children, </a:t>
            </a:r>
            <a:r>
              <a:rPr lang="en-US" sz="4400" dirty="0"/>
              <a:t>mother tongue is key and used properly can support the acquisition of other forms of literacy as demonstrated in the literacy samosa diagram </a:t>
            </a:r>
            <a:r>
              <a:rPr lang="en-US" sz="4400" dirty="0" smtClean="0"/>
              <a:t>below: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1246</Words>
  <Application>Microsoft Office PowerPoint</Application>
  <PresentationFormat>On-screen Show (4:3)</PresentationFormat>
  <Paragraphs>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MOTHER TONGUE: IMPROVING LITERACY LEVELS THROUGH PARENTAL PARTICIPATION </vt:lpstr>
      <vt:lpstr>INTRODUCTION</vt:lpstr>
      <vt:lpstr>INTRODUCTION (cont’d)</vt:lpstr>
      <vt:lpstr>Bilingual education: What is versus what should be</vt:lpstr>
      <vt:lpstr>Bilingual education(cont’d)</vt:lpstr>
      <vt:lpstr>Bilingual education(cont’d)</vt:lpstr>
      <vt:lpstr>Bilingual education(cont’d)</vt:lpstr>
      <vt:lpstr>Lack of relevant parent/ caregiver support</vt:lpstr>
      <vt:lpstr>Relevant parent/caregiver support (cont’d)</vt:lpstr>
      <vt:lpstr>Literacy samosa</vt:lpstr>
      <vt:lpstr>Lessons from Tusomere Wamu literacy project</vt:lpstr>
      <vt:lpstr>Lessons from Tusomere Wamu literacy project (cont’d)</vt:lpstr>
      <vt:lpstr>Lessons from Tusomere Wamu literacy project (cont’d)</vt:lpstr>
      <vt:lpstr>Lessons from Tusomere Wamu literacy project (cont’d)</vt:lpstr>
      <vt:lpstr>Parent Engagement Needs Assessment tool</vt:lpstr>
      <vt:lpstr>Parent Engagement Needs Assessment tool</vt:lpstr>
      <vt:lpstr>Parents Engagement Needs Assessment tool (cont’d)</vt:lpstr>
      <vt:lpstr>How the tool supports literacy practitioners</vt:lpstr>
      <vt:lpstr>How the tool supports practitioners (cont’d)</vt:lpstr>
      <vt:lpstr>How the tool supports practitioners(cont’d) </vt:lpstr>
      <vt:lpstr>Who the guide is for</vt:lpstr>
      <vt:lpstr>How to use the tool</vt:lpstr>
      <vt:lpstr>How to use the tool (cont’d</vt:lpstr>
      <vt:lpstr>How to use the tool (cont’d)</vt:lpstr>
      <vt:lpstr>RECOMMENDATIONS</vt:lpstr>
      <vt:lpstr>RECOMMENDATIONS</vt:lpstr>
      <vt:lpstr>Recommendations</vt:lpstr>
      <vt:lpstr>CONCLUSION</vt:lpstr>
      <vt:lpstr>Conclusion (cont’d)</vt:lpstr>
      <vt:lpstr>Conclusion (cont’d)</vt:lpstr>
      <vt:lpstr>Thank you Mwebale nnyo Asante sana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 TONGUE: IMPROVING LITERACY LEVELS THROUGH PARENTAL PARTICIPATION</dc:title>
  <dc:creator>User</dc:creator>
  <cp:lastModifiedBy>Margaret Nankinga</cp:lastModifiedBy>
  <cp:revision>110</cp:revision>
  <dcterms:created xsi:type="dcterms:W3CDTF">2019-08-11T15:17:15Z</dcterms:created>
  <dcterms:modified xsi:type="dcterms:W3CDTF">2019-08-19T08:15:54Z</dcterms:modified>
</cp:coreProperties>
</file>